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92" r:id="rId3"/>
    <p:sldId id="294" r:id="rId4"/>
    <p:sldId id="312" r:id="rId5"/>
    <p:sldId id="313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05" r:id="rId18"/>
    <p:sldId id="308" r:id="rId19"/>
    <p:sldId id="307" r:id="rId20"/>
    <p:sldId id="309" r:id="rId21"/>
    <p:sldId id="310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ng Li" initials="QL" lastIdx="1" clrIdx="0">
    <p:extLst>
      <p:ext uri="{19B8F6BF-5375-455C-9EA6-DF929625EA0E}">
        <p15:presenceInfo xmlns:p15="http://schemas.microsoft.com/office/powerpoint/2012/main" userId="679c185f73e2eb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5281" autoAdjust="0"/>
  </p:normalViewPr>
  <p:slideViewPr>
    <p:cSldViewPr snapToGrid="0">
      <p:cViewPr varScale="1">
        <p:scale>
          <a:sx n="90" d="100"/>
          <a:sy n="90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88B1DD-39E5-4823-82F2-5EB4FF59FF71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D25AF-1DBD-4E8D-85B1-8732884E7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0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D25AF-1DBD-4E8D-85B1-8732884E7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visual</a:t>
            </a:r>
            <a:r>
              <a:rPr lang="zh-Hans" altLang="en-US" dirty="0"/>
              <a:t> </a:t>
            </a:r>
            <a:r>
              <a:rPr lang="en-US" altLang="zh-Hans" dirty="0"/>
              <a:t>explanation</a:t>
            </a:r>
            <a:r>
              <a:rPr lang="zh-Hans" altLang="en-US" dirty="0"/>
              <a:t> </a:t>
            </a:r>
            <a:r>
              <a:rPr lang="en-US" altLang="zh-Hans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implicit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unsupervised</a:t>
            </a:r>
            <a:r>
              <a:rPr lang="zh-Hans" altLang="en-US" dirty="0"/>
              <a:t> </a:t>
            </a:r>
            <a:r>
              <a:rPr lang="en-US" altLang="zh-Hans" dirty="0"/>
              <a:t>(learnt</a:t>
            </a:r>
            <a:r>
              <a:rPr lang="zh-Hans" altLang="en-US" dirty="0"/>
              <a:t> </a:t>
            </a: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itself,</a:t>
            </a:r>
            <a:r>
              <a:rPr lang="zh-Hans" altLang="en-US" dirty="0"/>
              <a:t> </a:t>
            </a:r>
            <a:r>
              <a:rPr lang="en-US" altLang="zh-Hans" dirty="0"/>
              <a:t>thus</a:t>
            </a:r>
            <a:r>
              <a:rPr lang="zh-Hans" altLang="en-US" dirty="0"/>
              <a:t> </a:t>
            </a:r>
            <a:r>
              <a:rPr lang="en-US" altLang="zh-Hans" dirty="0"/>
              <a:t>influenced</a:t>
            </a:r>
            <a:r>
              <a:rPr lang="zh-Hans" altLang="en-US" dirty="0"/>
              <a:t> </a:t>
            </a:r>
            <a:r>
              <a:rPr lang="en-US" altLang="zh-Hans" dirty="0"/>
              <a:t>by</a:t>
            </a:r>
            <a:r>
              <a:rPr lang="zh-Hans" altLang="en-US" dirty="0"/>
              <a:t> </a:t>
            </a:r>
            <a:r>
              <a:rPr lang="en-US" altLang="zh-Hans" dirty="0"/>
              <a:t>language</a:t>
            </a:r>
            <a:r>
              <a:rPr lang="zh-Hans" altLang="en-US" dirty="0"/>
              <a:t> </a:t>
            </a:r>
            <a:r>
              <a:rPr lang="en-US" altLang="zh-Hans" dirty="0"/>
              <a:t>bias).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t</a:t>
            </a:r>
            <a:r>
              <a:rPr lang="en-SG" altLang="zh-Hans" dirty="0"/>
              <a:t>here could be many cases where the model attends to right regions but predicts wrong answers.</a:t>
            </a:r>
            <a:r>
              <a:rPr lang="zh-Hans" altLang="en-US" dirty="0"/>
              <a:t> </a:t>
            </a:r>
            <a:r>
              <a:rPr lang="en-SG" altLang="zh-Hans" dirty="0"/>
              <a:t>What's worse, the visual justification is not accessible to visually impaired people who are the potential users of the VQA techniques.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D25AF-1DBD-4E8D-85B1-8732884E70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49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Different</a:t>
            </a:r>
            <a:r>
              <a:rPr lang="zh-Hans" altLang="en-US" dirty="0"/>
              <a:t> </a:t>
            </a:r>
            <a:r>
              <a:rPr lang="en-US" altLang="zh-Hans" dirty="0"/>
              <a:t>question</a:t>
            </a:r>
            <a:r>
              <a:rPr lang="zh-Hans" altLang="en-US" dirty="0"/>
              <a:t> </a:t>
            </a:r>
            <a:r>
              <a:rPr lang="en-US" altLang="zh-Hans" dirty="0"/>
              <a:t>types</a:t>
            </a:r>
            <a:r>
              <a:rPr lang="zh-Hans" altLang="en-US" dirty="0"/>
              <a:t> </a:t>
            </a:r>
            <a:r>
              <a:rPr lang="en-US" altLang="zh-Hans" dirty="0"/>
              <a:t>get</a:t>
            </a:r>
            <a:r>
              <a:rPr lang="zh-Hans" altLang="en-US" dirty="0"/>
              <a:t> </a:t>
            </a:r>
            <a:r>
              <a:rPr lang="en-US" altLang="zh-Hans" dirty="0"/>
              <a:t>different</a:t>
            </a:r>
            <a:r>
              <a:rPr lang="zh-Hans" altLang="en-US" dirty="0"/>
              <a:t> </a:t>
            </a:r>
            <a:r>
              <a:rPr lang="en-US" altLang="zh-Hans" dirty="0"/>
              <a:t>percentage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good</a:t>
            </a:r>
            <a:r>
              <a:rPr lang="zh-Hans" altLang="en-US" dirty="0"/>
              <a:t> </a:t>
            </a:r>
            <a:r>
              <a:rPr lang="en-US" altLang="zh-Hans" dirty="0"/>
              <a:t>explanations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D25AF-1DBD-4E8D-85B1-8732884E70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98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Fluent: </a:t>
            </a:r>
            <a:endParaRPr lang="en-SG" dirty="0">
              <a:effectLst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■ Is this E a fluent English sentence/phrase? A fluent E should be correct in grammar and idiomatic in wording. </a:t>
            </a:r>
            <a:endParaRPr lang="en-SG" dirty="0">
              <a:effectLst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Correct:</a:t>
            </a:r>
            <a:b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■ Is this E is correct according to the image content? A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should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precisely.</a:t>
            </a:r>
            <a:endParaRPr lang="en-SG" dirty="0">
              <a:effectLst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Relevant:</a:t>
            </a:r>
            <a:b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■ Is this E relevant to the question? If an E is relevant, you should be able to infer the answer from E. </a:t>
            </a: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○ Complementary: </a:t>
            </a:r>
            <a:endParaRPr lang="en-SG" dirty="0">
              <a:effectLst/>
            </a:endParaRPr>
          </a:p>
          <a:p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■ Is this E complementary to the Q&amp;A? If an E is complementary, it should provide complementary information that describes the details related to the question and answer. </a:t>
            </a:r>
          </a:p>
          <a:p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SG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SG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omplementar</a:t>
            </a:r>
            <a:r>
              <a:rPr lang="en-US" altLang="zh-Han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differentiate a general caption of an image and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specific explanation dedicated for a visual question-answer pair.</a:t>
            </a:r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D25AF-1DBD-4E8D-85B1-8732884E7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6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Han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Han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SG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omplementar</a:t>
            </a:r>
            <a:r>
              <a:rPr lang="en-US" altLang="zh-Han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differentiate a general caption of an image and our specific explanation dedicated for a visual question-answer pair. their scores are both above 4, which indicates that the overall quality of the explanations is good from human perspective.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0D25AF-1DBD-4E8D-85B1-8732884E70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8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2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8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02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1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1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54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7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9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2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AA476-3197-411B-9A09-BBED8F47F118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F63FF-2F78-42D7-A984-C70DA5A17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60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12" Type="http://schemas.openxmlformats.org/officeDocument/2006/relationships/image" Target="../media/image39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jpeg"/><Relationship Id="rId5" Type="http://schemas.openxmlformats.org/officeDocument/2006/relationships/image" Target="../media/image32.jpg"/><Relationship Id="rId10" Type="http://schemas.openxmlformats.org/officeDocument/2006/relationships/image" Target="../media/image37.jpeg"/><Relationship Id="rId4" Type="http://schemas.openxmlformats.org/officeDocument/2006/relationships/image" Target="../media/image31.jpg"/><Relationship Id="rId9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428" y="1148489"/>
            <a:ext cx="11512732" cy="2387600"/>
          </a:xfrm>
        </p:spPr>
        <p:txBody>
          <a:bodyPr>
            <a:normAutofit/>
          </a:bodyPr>
          <a:lstStyle/>
          <a:p>
            <a:r>
              <a:rPr lang="en-US" sz="4500" dirty="0"/>
              <a:t>VQA-E: Explaining, Elaborating, and Enhancing Your Answers for Visual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794" y="3844927"/>
            <a:ext cx="9144000" cy="798512"/>
          </a:xfrm>
        </p:spPr>
        <p:txBody>
          <a:bodyPr>
            <a:normAutofit/>
          </a:bodyPr>
          <a:lstStyle/>
          <a:p>
            <a:r>
              <a:rPr lang="en-US" dirty="0"/>
              <a:t>Qing Li, </a:t>
            </a:r>
            <a:r>
              <a:rPr lang="en-US" dirty="0" err="1"/>
              <a:t>Qingyi</a:t>
            </a:r>
            <a:r>
              <a:rPr lang="en-US" dirty="0"/>
              <a:t> Tao, </a:t>
            </a:r>
            <a:r>
              <a:rPr lang="en-US" dirty="0" err="1"/>
              <a:t>Shafiq</a:t>
            </a:r>
            <a:r>
              <a:rPr lang="en-US" dirty="0"/>
              <a:t> </a:t>
            </a:r>
            <a:r>
              <a:rPr lang="en-US" dirty="0" err="1"/>
              <a:t>Joty</a:t>
            </a:r>
            <a:r>
              <a:rPr lang="en-US" dirty="0"/>
              <a:t>, </a:t>
            </a:r>
            <a:r>
              <a:rPr lang="en-US" dirty="0" err="1"/>
              <a:t>Jianfei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, </a:t>
            </a:r>
            <a:r>
              <a:rPr lang="en-US" dirty="0" err="1"/>
              <a:t>Jiebo</a:t>
            </a:r>
            <a:r>
              <a:rPr lang="en-US" dirty="0"/>
              <a:t> Luo</a:t>
            </a:r>
          </a:p>
        </p:txBody>
      </p:sp>
    </p:spTree>
    <p:extLst>
      <p:ext uri="{BB962C8B-B14F-4D97-AF65-F5344CB8AC3E}">
        <p14:creationId xmlns:p14="http://schemas.microsoft.com/office/powerpoint/2010/main" val="133628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4C34C-A4D2-E54B-8018-74215AE3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Similarity</a:t>
            </a:r>
            <a:r>
              <a:rPr lang="zh-Hans" altLang="en-US" dirty="0"/>
              <a:t> </a:t>
            </a:r>
            <a:r>
              <a:rPr lang="en-US" altLang="zh-Hans" dirty="0"/>
              <a:t>Distribution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B6CE8-2B72-1F44-98E0-52506F7A8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675" y="2080950"/>
            <a:ext cx="9107903" cy="4662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59343-5B92-F34E-974D-E231A8D3B818}"/>
              </a:ext>
            </a:extLst>
          </p:cNvPr>
          <p:cNvSpPr txBox="1"/>
          <p:nvPr/>
        </p:nvSpPr>
        <p:spPr>
          <a:xfrm>
            <a:off x="838200" y="1481132"/>
            <a:ext cx="7100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Hans" sz="2000" dirty="0"/>
              <a:t>We</a:t>
            </a:r>
            <a:r>
              <a:rPr lang="zh-Hans" altLang="en-US" sz="2000" dirty="0"/>
              <a:t> </a:t>
            </a:r>
            <a:r>
              <a:rPr lang="en-US" altLang="zh-Hans" sz="2000" dirty="0"/>
              <a:t>set</a:t>
            </a:r>
            <a:r>
              <a:rPr lang="zh-Hans" altLang="en-US" sz="2000" dirty="0"/>
              <a:t> </a:t>
            </a:r>
            <a:r>
              <a:rPr lang="en-US" altLang="zh-Hans" sz="2000" dirty="0"/>
              <a:t>a</a:t>
            </a:r>
            <a:r>
              <a:rPr lang="zh-Hans" altLang="en-US" sz="2000" dirty="0"/>
              <a:t> </a:t>
            </a:r>
            <a:r>
              <a:rPr lang="en-US" altLang="zh-Hans" sz="2000" dirty="0"/>
              <a:t>threshold</a:t>
            </a:r>
            <a:r>
              <a:rPr lang="zh-Hans" altLang="en-US" sz="2000" dirty="0"/>
              <a:t> </a:t>
            </a:r>
            <a:r>
              <a:rPr lang="en-US" altLang="zh-Hans" sz="2000" dirty="0"/>
              <a:t>of</a:t>
            </a:r>
            <a:r>
              <a:rPr lang="zh-Hans" altLang="en-US" sz="2000" dirty="0"/>
              <a:t> </a:t>
            </a:r>
            <a:r>
              <a:rPr lang="en-US" altLang="zh-Hans" sz="2000" b="1" i="1" dirty="0"/>
              <a:t>0.6</a:t>
            </a:r>
            <a:r>
              <a:rPr lang="zh-Hans" altLang="en-US" sz="2000" dirty="0"/>
              <a:t> </a:t>
            </a:r>
            <a:r>
              <a:rPr lang="en-US" altLang="zh-Hans" sz="2000" dirty="0"/>
              <a:t>to</a:t>
            </a:r>
            <a:r>
              <a:rPr lang="zh-Hans" altLang="en-US" sz="2000" dirty="0"/>
              <a:t> </a:t>
            </a:r>
            <a:r>
              <a:rPr lang="en-US" altLang="zh-Hans" sz="2000" dirty="0"/>
              <a:t>remove</a:t>
            </a:r>
            <a:r>
              <a:rPr lang="zh-Hans" altLang="en-US" sz="2000" dirty="0"/>
              <a:t> </a:t>
            </a:r>
            <a:r>
              <a:rPr lang="en-US" altLang="zh-Hans" sz="2000" dirty="0"/>
              <a:t>bad</a:t>
            </a:r>
            <a:r>
              <a:rPr lang="zh-Hans" altLang="en-US" sz="2000" dirty="0"/>
              <a:t> </a:t>
            </a:r>
            <a:r>
              <a:rPr lang="en-US" altLang="zh-Hans" sz="2000" dirty="0"/>
              <a:t>explanations.</a:t>
            </a:r>
            <a:r>
              <a:rPr lang="zh-Hans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9569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18CC-6ACC-834F-A63F-97318083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0763"/>
          </a:xfrm>
        </p:spPr>
        <p:txBody>
          <a:bodyPr/>
          <a:lstStyle/>
          <a:p>
            <a:r>
              <a:rPr lang="en-US" altLang="zh-Hans" dirty="0">
                <a:solidFill>
                  <a:srgbClr val="00B050"/>
                </a:solidFill>
              </a:rPr>
              <a:t>Specific</a:t>
            </a:r>
            <a:r>
              <a:rPr lang="zh-Hans" altLang="en-US" dirty="0"/>
              <a:t> </a:t>
            </a:r>
            <a:r>
              <a:rPr lang="en-US" altLang="zh-Hans" dirty="0" err="1"/>
              <a:t>v.s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rgbClr val="00B0F0"/>
                </a:solidFill>
              </a:rPr>
              <a:t>Abstract</a:t>
            </a:r>
            <a:r>
              <a:rPr lang="zh-Hans" altLang="en-US" dirty="0"/>
              <a:t> </a:t>
            </a:r>
            <a:r>
              <a:rPr lang="en-US" altLang="zh-Hans" dirty="0" err="1"/>
              <a:t>v.s</a:t>
            </a:r>
            <a:r>
              <a:rPr lang="en-US" altLang="zh-Hans" dirty="0"/>
              <a:t>.</a:t>
            </a:r>
            <a:r>
              <a:rPr lang="zh-Hans" altLang="en-US" dirty="0"/>
              <a:t> </a:t>
            </a:r>
            <a:r>
              <a:rPr lang="en-US" altLang="zh-Hans" dirty="0">
                <a:solidFill>
                  <a:srgbClr val="FF0000"/>
                </a:solidFill>
              </a:rPr>
              <a:t>Subjective</a:t>
            </a:r>
            <a:r>
              <a:rPr lang="zh-Hans" altLang="en-US" dirty="0"/>
              <a:t> </a:t>
            </a:r>
            <a:r>
              <a:rPr lang="en-US" altLang="zh-Hans" dirty="0"/>
              <a:t>Questions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61545-6613-E14F-93A0-2B9ECA97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8940"/>
            <a:ext cx="12192000" cy="43432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186263-6306-1147-BABE-C296A0C67037}"/>
              </a:ext>
            </a:extLst>
          </p:cNvPr>
          <p:cNvSpPr/>
          <p:nvPr/>
        </p:nvSpPr>
        <p:spPr>
          <a:xfrm>
            <a:off x="1628775" y="3928219"/>
            <a:ext cx="714375" cy="9009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53B503-14C2-B94C-975F-9281AAA4F889}"/>
              </a:ext>
            </a:extLst>
          </p:cNvPr>
          <p:cNvSpPr/>
          <p:nvPr/>
        </p:nvSpPr>
        <p:spPr>
          <a:xfrm>
            <a:off x="10353675" y="3757594"/>
            <a:ext cx="342900" cy="130968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6F347-FAD8-1B46-A87B-6DB801B2A5E4}"/>
              </a:ext>
            </a:extLst>
          </p:cNvPr>
          <p:cNvSpPr/>
          <p:nvPr/>
        </p:nvSpPr>
        <p:spPr>
          <a:xfrm>
            <a:off x="6419850" y="2448077"/>
            <a:ext cx="200025" cy="2357438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0CFB4E-0800-3C4F-8391-5BCB1368F6E8}"/>
              </a:ext>
            </a:extLst>
          </p:cNvPr>
          <p:cNvSpPr txBox="1"/>
          <p:nvPr/>
        </p:nvSpPr>
        <p:spPr>
          <a:xfrm>
            <a:off x="10244139" y="3312044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>
                <a:solidFill>
                  <a:srgbClr val="00B050"/>
                </a:solidFill>
              </a:rPr>
              <a:t>~90%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82550-3DF3-094A-9135-6AA549A5E2B9}"/>
              </a:ext>
            </a:extLst>
          </p:cNvPr>
          <p:cNvSpPr txBox="1"/>
          <p:nvPr/>
        </p:nvSpPr>
        <p:spPr>
          <a:xfrm>
            <a:off x="6219825" y="2078745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>
                <a:solidFill>
                  <a:srgbClr val="00B0F0"/>
                </a:solidFill>
              </a:rPr>
              <a:t>~40%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3F8FA-272B-914C-A921-D3625232D38C}"/>
              </a:ext>
            </a:extLst>
          </p:cNvPr>
          <p:cNvSpPr txBox="1"/>
          <p:nvPr/>
        </p:nvSpPr>
        <p:spPr>
          <a:xfrm>
            <a:off x="1628775" y="349671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b="1" dirty="0">
                <a:solidFill>
                  <a:srgbClr val="FF0000"/>
                </a:solidFill>
              </a:rPr>
              <a:t>~6%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0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293E-C8EE-774A-8891-FD636C76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Subjective</a:t>
            </a:r>
            <a:r>
              <a:rPr lang="zh-Hans" altLang="en-US" dirty="0"/>
              <a:t> </a:t>
            </a:r>
            <a:r>
              <a:rPr lang="en-US" altLang="zh-Hans" dirty="0"/>
              <a:t>Examples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B66A11-B8DD-7548-B726-2596D0B51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4950"/>
            <a:ext cx="10783727" cy="38671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F306DF-B57D-6244-97CE-510E6091E3A3}"/>
              </a:ext>
            </a:extLst>
          </p:cNvPr>
          <p:cNvSpPr txBox="1"/>
          <p:nvPr/>
        </p:nvSpPr>
        <p:spPr>
          <a:xfrm>
            <a:off x="1252537" y="5672138"/>
            <a:ext cx="96869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4000" dirty="0"/>
              <a:t>Require</a:t>
            </a:r>
            <a:r>
              <a:rPr lang="zh-Hans" altLang="en-US" sz="4000" dirty="0"/>
              <a:t> </a:t>
            </a:r>
            <a:r>
              <a:rPr lang="en-US" altLang="zh-Hans" sz="4000" dirty="0"/>
              <a:t>commonsense</a:t>
            </a:r>
            <a:r>
              <a:rPr lang="zh-Hans" altLang="en-US" sz="4000" dirty="0"/>
              <a:t> </a:t>
            </a:r>
            <a:r>
              <a:rPr lang="en-US" altLang="zh-Hans" sz="4000" dirty="0"/>
              <a:t>knowledge!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1096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626B-8F38-7846-8820-1AAD5C87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en-US" altLang="zh-Hans" dirty="0"/>
              <a:t>Dataset</a:t>
            </a:r>
            <a:r>
              <a:rPr lang="zh-Hans" altLang="en-US" dirty="0"/>
              <a:t> </a:t>
            </a:r>
            <a:r>
              <a:rPr lang="en-US" altLang="zh-Hans" dirty="0"/>
              <a:t>Assessment</a:t>
            </a:r>
            <a:r>
              <a:rPr lang="zh-Hans" altLang="en-US" dirty="0"/>
              <a:t> </a:t>
            </a:r>
            <a:r>
              <a:rPr lang="en-US" altLang="zh-Hans" dirty="0"/>
              <a:t>–</a:t>
            </a:r>
            <a:r>
              <a:rPr lang="zh-Hans" altLang="en-US" dirty="0"/>
              <a:t> </a:t>
            </a:r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AECE-E318-1641-A793-05C9EDB41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010"/>
            <a:ext cx="10515600" cy="4351338"/>
          </a:xfrm>
        </p:spPr>
        <p:txBody>
          <a:bodyPr/>
          <a:lstStyle/>
          <a:p>
            <a:r>
              <a:rPr lang="en-US" altLang="zh-Hans" dirty="0"/>
              <a:t>20</a:t>
            </a:r>
            <a:r>
              <a:rPr lang="zh-Hans" altLang="en-US" dirty="0"/>
              <a:t> </a:t>
            </a:r>
            <a:r>
              <a:rPr lang="en-US" altLang="zh-Hans" dirty="0"/>
              <a:t>Subjects,</a:t>
            </a:r>
            <a:r>
              <a:rPr lang="zh-Hans" altLang="en-US" dirty="0"/>
              <a:t> </a:t>
            </a:r>
            <a:r>
              <a:rPr lang="en-US" altLang="zh-Hans" dirty="0"/>
              <a:t>2,000</a:t>
            </a:r>
            <a:r>
              <a:rPr lang="zh-Hans" altLang="en-US" dirty="0"/>
              <a:t> </a:t>
            </a:r>
            <a:r>
              <a:rPr lang="en-US" altLang="zh-Hans" dirty="0"/>
              <a:t>&lt;Q,</a:t>
            </a:r>
            <a:r>
              <a:rPr lang="zh-Hans" altLang="en-US" dirty="0"/>
              <a:t> </a:t>
            </a:r>
            <a:r>
              <a:rPr lang="en-US" altLang="zh-Hans" dirty="0"/>
              <a:t>A,</a:t>
            </a:r>
            <a:r>
              <a:rPr lang="zh-Hans" altLang="en-US" dirty="0"/>
              <a:t> </a:t>
            </a:r>
            <a:r>
              <a:rPr lang="en-US" altLang="zh-Hans" dirty="0"/>
              <a:t>E&gt;</a:t>
            </a:r>
            <a:r>
              <a:rPr lang="zh-Hans" altLang="en-US" dirty="0"/>
              <a:t> </a:t>
            </a:r>
            <a:r>
              <a:rPr lang="en-US" altLang="zh-Hans" dirty="0"/>
              <a:t>pairs</a:t>
            </a:r>
          </a:p>
          <a:p>
            <a:r>
              <a:rPr lang="en-SG" i="1" dirty="0"/>
              <a:t>fluent, correct, relevant, complementary</a:t>
            </a:r>
          </a:p>
          <a:p>
            <a:r>
              <a:rPr lang="en-SG" dirty="0"/>
              <a:t>1-very poor, 2-poor, 3-barely acceptable, 4-good, 5-very good. </a:t>
            </a:r>
          </a:p>
          <a:p>
            <a:pPr marL="0" indent="0">
              <a:buNone/>
            </a:pPr>
            <a:endParaRPr lang="en-SG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46754-802A-4248-A1D5-6F597B04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36428"/>
            <a:ext cx="10225086" cy="39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3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9D7A-70A0-CF47-A485-7CE1D5C0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Study</a:t>
            </a:r>
            <a:r>
              <a:rPr lang="zh-Hans" altLang="en-US" dirty="0"/>
              <a:t> </a:t>
            </a:r>
            <a:r>
              <a:rPr lang="en-US" altLang="zh-Hans" dirty="0"/>
              <a:t>Results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2B2B7-791E-D94A-A03B-A2715F23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1" y="2555523"/>
            <a:ext cx="10448925" cy="22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0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C683C-45ED-CF4F-97C3-8E638374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245"/>
          </a:xfrm>
        </p:spPr>
        <p:txBody>
          <a:bodyPr/>
          <a:lstStyle/>
          <a:p>
            <a:r>
              <a:rPr lang="en-US" altLang="zh-Hans" dirty="0"/>
              <a:t>Multi-task</a:t>
            </a:r>
            <a:r>
              <a:rPr lang="zh-Hans" altLang="en-US" dirty="0"/>
              <a:t> </a:t>
            </a:r>
            <a:r>
              <a:rPr lang="en-US" altLang="zh-Hans" dirty="0"/>
              <a:t>VQA-E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4B1B0-2E5F-DE44-B7B1-5E9F036B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1127"/>
            <a:ext cx="11069053" cy="296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6A27FB-53B2-1449-A670-D6BABD2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711" y="1746839"/>
            <a:ext cx="3479800" cy="457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4B839D-30F4-0444-9D2B-55CC6C46C933}"/>
              </a:ext>
            </a:extLst>
          </p:cNvPr>
          <p:cNvGrpSpPr/>
          <p:nvPr/>
        </p:nvGrpSpPr>
        <p:grpSpPr>
          <a:xfrm>
            <a:off x="2200362" y="5708910"/>
            <a:ext cx="2489200" cy="908384"/>
            <a:chOff x="838200" y="5718768"/>
            <a:chExt cx="2489200" cy="908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A88715-7749-9442-A315-6771323FA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5718768"/>
              <a:ext cx="2489200" cy="393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A1EC20-5E76-CA40-818D-EB706A99B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6296952"/>
              <a:ext cx="1879600" cy="3302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CD3E7DE-B5BA-A145-8971-17DB3A580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144" y="545560"/>
            <a:ext cx="4775200" cy="193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EF82A-BB45-D141-8DD1-2ADEC0559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190" y="5863479"/>
            <a:ext cx="4140200" cy="482600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3799A68-3DAB-DE4D-A636-E17215E5839D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3984590" y="2367060"/>
            <a:ext cx="725118" cy="399076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48BB3D5-8921-E84F-8CFC-78CD7BAC5A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7591" y="5013092"/>
            <a:ext cx="989097" cy="695817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11B4388-5B1F-8247-BDEB-739F3C852B9C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5956885" y="2154700"/>
            <a:ext cx="1611198" cy="323319"/>
          </a:xfrm>
          <a:prstGeom prst="curvedConnector2">
            <a:avLst/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5A1DC87-8ADF-3B4A-A001-100459065181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6779794" y="4742284"/>
            <a:ext cx="1848691" cy="393698"/>
          </a:xfrm>
          <a:prstGeom prst="curved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7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4789-1F30-834D-8D94-9FE8AFA5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Variant</a:t>
            </a:r>
            <a:r>
              <a:rPr lang="zh-Hans" altLang="en-US" dirty="0"/>
              <a:t> </a:t>
            </a:r>
            <a:r>
              <a:rPr lang="en-US" altLang="zh-Hans" dirty="0"/>
              <a:t>Image</a:t>
            </a:r>
            <a:r>
              <a:rPr lang="zh-Hans" altLang="en-US" dirty="0"/>
              <a:t> </a:t>
            </a:r>
            <a:r>
              <a:rPr lang="en-US" altLang="zh-Hans" dirty="0"/>
              <a:t>Features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97D6B-343E-1644-AD1A-848D14F63C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017963"/>
              </a:xfrm>
            </p:spPr>
            <p:txBody>
              <a:bodyPr/>
              <a:lstStyle/>
              <a:p>
                <a:r>
                  <a:rPr lang="en-US" altLang="zh-Hans" dirty="0"/>
                  <a:t>Global</a:t>
                </a:r>
              </a:p>
              <a:p>
                <a:pPr lvl="1"/>
                <a:r>
                  <a:rPr lang="en-US" altLang="zh-Hans" dirty="0"/>
                  <a:t>‘pool5’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in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ResNet-152.</a:t>
                </a:r>
                <a:r>
                  <a:rPr lang="zh-Hans" altLang="en-US" dirty="0"/>
                  <a:t> </a:t>
                </a:r>
                <a:endParaRPr lang="en-SG" altLang="zh-Han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Hans" dirty="0"/>
              </a:p>
              <a:p>
                <a:r>
                  <a:rPr lang="en-US" altLang="zh-Hans" dirty="0"/>
                  <a:t>Grid</a:t>
                </a:r>
              </a:p>
              <a:p>
                <a:pPr lvl="1"/>
                <a:r>
                  <a:rPr lang="en-US" altLang="zh-Hans" dirty="0"/>
                  <a:t>‘res5c’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in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ResNet-152.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=7×7=</m:t>
                    </m:r>
                    <m:r>
                      <a:rPr lang="en-US" altLang="zh-Hans" b="0" i="1" smtClean="0">
                        <a:latin typeface="Cambria Math" panose="02040503050406030204" pitchFamily="18" charset="0"/>
                      </a:rPr>
                      <m:t>49</m:t>
                    </m:r>
                  </m:oMath>
                </a14:m>
                <a:endParaRPr lang="en-US" altLang="zh-Hans" dirty="0"/>
              </a:p>
              <a:p>
                <a:r>
                  <a:rPr lang="en-US" altLang="zh-Hans" dirty="0"/>
                  <a:t>Bottom-up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[1]</a:t>
                </a:r>
              </a:p>
              <a:p>
                <a:pPr lvl="1"/>
                <a:r>
                  <a:rPr lang="en-US" altLang="zh-Hans" dirty="0"/>
                  <a:t>Features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of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object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detection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proposals.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(Faster</a:t>
                </a:r>
                <a:r>
                  <a:rPr lang="zh-Hans" altLang="en-US" dirty="0"/>
                  <a:t> </a:t>
                </a:r>
                <a:r>
                  <a:rPr lang="en-US" altLang="zh-Hans" dirty="0"/>
                  <a:t>R-CNN)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Han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Hans" i="1">
                        <a:latin typeface="Cambria Math" panose="02040503050406030204" pitchFamily="18" charset="0"/>
                      </a:rPr>
                      <m:t>=36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797D6B-343E-1644-AD1A-848D14F63C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017963"/>
              </a:xfrm>
              <a:blipFill>
                <a:blip r:embed="rId2"/>
                <a:stretch>
                  <a:fillRect l="-965" t="-2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8166B75-91C3-8245-B69A-07A214B6F2DE}"/>
              </a:ext>
            </a:extLst>
          </p:cNvPr>
          <p:cNvSpPr txBox="1"/>
          <p:nvPr/>
        </p:nvSpPr>
        <p:spPr>
          <a:xfrm>
            <a:off x="838200" y="6135688"/>
            <a:ext cx="10634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1600" dirty="0"/>
              <a:t>[1].</a:t>
            </a:r>
            <a:r>
              <a:rPr lang="zh-Hans" altLang="en-US" sz="1600" dirty="0"/>
              <a:t> </a:t>
            </a:r>
            <a:r>
              <a:rPr lang="en-SG" sz="1600" dirty="0"/>
              <a:t>Anderson</a:t>
            </a:r>
            <a:r>
              <a:rPr lang="zh-Hans" altLang="en-US" sz="1600" dirty="0"/>
              <a:t> </a:t>
            </a:r>
            <a:r>
              <a:rPr lang="en-US" altLang="zh-Hans" sz="1600" i="1" dirty="0"/>
              <a:t>et</a:t>
            </a:r>
            <a:r>
              <a:rPr lang="zh-Hans" altLang="en-US" sz="1600" i="1" dirty="0"/>
              <a:t> </a:t>
            </a:r>
            <a:r>
              <a:rPr lang="en-US" altLang="zh-Hans" sz="1600" i="1" dirty="0"/>
              <a:t>al.</a:t>
            </a:r>
            <a:r>
              <a:rPr lang="zh-Hans" altLang="en-US" sz="1600" dirty="0"/>
              <a:t> </a:t>
            </a:r>
            <a:r>
              <a:rPr lang="en-US" altLang="zh-Hans" sz="1600" dirty="0"/>
              <a:t>“</a:t>
            </a:r>
            <a:r>
              <a:rPr lang="en-SG" sz="1600" dirty="0"/>
              <a:t>Bottom-Up and Top-Down Attention for Image Captioning and Visual Question Answering</a:t>
            </a:r>
            <a:r>
              <a:rPr lang="en-US" altLang="zh-Hans" sz="1600" dirty="0"/>
              <a:t>”</a:t>
            </a:r>
            <a:r>
              <a:rPr lang="zh-Hans" altLang="en-US" sz="1600" dirty="0"/>
              <a:t> </a:t>
            </a:r>
            <a:r>
              <a:rPr lang="en-US" altLang="zh-Hans" sz="1600" dirty="0"/>
              <a:t>(CVPR'18)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5951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14A-F577-A44D-9C55-09E079A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Soft</a:t>
            </a:r>
            <a:r>
              <a:rPr lang="zh-Hans" altLang="en-US" dirty="0"/>
              <a:t> </a:t>
            </a:r>
            <a:r>
              <a:rPr lang="en-US" altLang="zh-Hans" dirty="0"/>
              <a:t>Target</a:t>
            </a:r>
            <a:r>
              <a:rPr lang="zh-Hans" altLang="en-US" dirty="0"/>
              <a:t> </a:t>
            </a:r>
            <a:r>
              <a:rPr lang="en-US" altLang="zh-Hans" dirty="0"/>
              <a:t>in</a:t>
            </a:r>
            <a:r>
              <a:rPr lang="zh-Hans" altLang="en-US" dirty="0"/>
              <a:t> </a:t>
            </a:r>
            <a:r>
              <a:rPr lang="en-US" altLang="zh-Hans" dirty="0"/>
              <a:t>Answer</a:t>
            </a:r>
            <a:r>
              <a:rPr lang="zh-Hans" altLang="en-US" dirty="0"/>
              <a:t> </a:t>
            </a:r>
            <a:r>
              <a:rPr lang="en-US" altLang="zh-Hans" dirty="0"/>
              <a:t>Prediction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46F47-1EEE-2444-9750-4BA05F0C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37" y="1567667"/>
            <a:ext cx="6032500" cy="285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D75FF-111D-A941-A145-95C66827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337" y="5265759"/>
            <a:ext cx="4229100" cy="72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142EE-EBFD-4D40-9EEE-489B68148BD6}"/>
              </a:ext>
            </a:extLst>
          </p:cNvPr>
          <p:cNvSpPr txBox="1"/>
          <p:nvPr/>
        </p:nvSpPr>
        <p:spPr>
          <a:xfrm>
            <a:off x="1228725" y="4720040"/>
            <a:ext cx="5343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500" dirty="0"/>
              <a:t>Multi-label</a:t>
            </a:r>
            <a:r>
              <a:rPr lang="zh-Hans" altLang="en-US" sz="2500" dirty="0"/>
              <a:t> </a:t>
            </a:r>
            <a:r>
              <a:rPr lang="en-US" altLang="zh-Hans" sz="2500" dirty="0"/>
              <a:t>regression</a:t>
            </a:r>
            <a:r>
              <a:rPr lang="zh-Hans" altLang="en-US" sz="2500" dirty="0"/>
              <a:t> </a:t>
            </a:r>
            <a:r>
              <a:rPr lang="en-US" altLang="zh-Hans" sz="2500" dirty="0"/>
              <a:t>problem: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8371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49DE-4A59-0743-A33C-1122271C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Model</a:t>
            </a:r>
            <a:r>
              <a:rPr lang="zh-Hans" altLang="en-US" dirty="0"/>
              <a:t> </a:t>
            </a:r>
            <a:r>
              <a:rPr lang="en-US" altLang="zh-Hans" dirty="0"/>
              <a:t>Variants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661F6-636F-C54D-8156-E1A97AD75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737"/>
            <a:ext cx="11034713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b="1" dirty="0"/>
              <a:t>Q-E: </a:t>
            </a:r>
            <a:r>
              <a:rPr lang="en-US" dirty="0"/>
              <a:t>generating explanation from question only. 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I-E:</a:t>
            </a:r>
            <a:r>
              <a:rPr lang="en-US" dirty="0"/>
              <a:t> generating explanation from image only. 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QI-E: </a:t>
            </a:r>
            <a:r>
              <a:rPr lang="en-US" dirty="0"/>
              <a:t>generating explanation from question and image and only training the branch of explanation generation. 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QI-A: </a:t>
            </a:r>
            <a:r>
              <a:rPr lang="en-US" dirty="0"/>
              <a:t>predicting answer from question and image and only training the branch of answer prediction. 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QI-AE:</a:t>
            </a:r>
            <a:r>
              <a:rPr lang="zh-Hans" altLang="en-US" b="1" dirty="0"/>
              <a:t> </a:t>
            </a:r>
            <a:r>
              <a:rPr lang="en-US" dirty="0"/>
              <a:t>predicting</a:t>
            </a:r>
            <a:r>
              <a:rPr lang="zh-Hans" altLang="en-US" dirty="0"/>
              <a:t> </a:t>
            </a:r>
            <a:r>
              <a:rPr lang="en-US" dirty="0"/>
              <a:t>answer</a:t>
            </a:r>
            <a:r>
              <a:rPr lang="zh-Hans" altLang="en-US" dirty="0"/>
              <a:t> </a:t>
            </a:r>
            <a:r>
              <a:rPr lang="en-US" dirty="0"/>
              <a:t>and</a:t>
            </a:r>
            <a:r>
              <a:rPr lang="zh-Hans" altLang="en-US" dirty="0"/>
              <a:t> </a:t>
            </a:r>
            <a:r>
              <a:rPr lang="en-US" dirty="0"/>
              <a:t>generating</a:t>
            </a:r>
            <a:r>
              <a:rPr lang="zh-Hans" altLang="en-US" dirty="0"/>
              <a:t> </a:t>
            </a:r>
            <a:r>
              <a:rPr lang="en-US" dirty="0"/>
              <a:t>explanations,</a:t>
            </a:r>
            <a:r>
              <a:rPr lang="zh-Hans" altLang="en-US" dirty="0"/>
              <a:t> </a:t>
            </a:r>
            <a:r>
              <a:rPr lang="en-US" dirty="0"/>
              <a:t>training</a:t>
            </a:r>
            <a:r>
              <a:rPr lang="zh-Hans" altLang="en-US" dirty="0"/>
              <a:t> </a:t>
            </a:r>
            <a:r>
              <a:rPr lang="en-US" dirty="0"/>
              <a:t>both</a:t>
            </a:r>
            <a:r>
              <a:rPr lang="zh-Hans" altLang="en-US" dirty="0"/>
              <a:t> </a:t>
            </a:r>
            <a:r>
              <a:rPr lang="en-US" dirty="0"/>
              <a:t>branches. 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QI-AE(relevant): </a:t>
            </a:r>
            <a:r>
              <a:rPr lang="en-US" dirty="0"/>
              <a:t>predicting answer and generating explanation and training both branches. The explanation used in this variant is the relevant caption obtained in the process of explanation synthesis. 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QI-AE(random): </a:t>
            </a:r>
            <a:r>
              <a:rPr lang="en-US" dirty="0"/>
              <a:t>predicting answer and generating explanation and training both</a:t>
            </a:r>
            <a:r>
              <a:rPr lang="zh-Hans" altLang="en-US" dirty="0"/>
              <a:t> </a:t>
            </a:r>
            <a:r>
              <a:rPr lang="en-US" dirty="0"/>
              <a:t>branches. The explanation is randomly selected from the ground-truth captions for the same image except the relevant caption.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61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B010-5285-D546-9A40-9ACBC0A9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of Explanation Generation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916005-47AA-8948-9F42-D0B665844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516" y="1690688"/>
            <a:ext cx="9142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33611-EBFD-E141-B9F0-84368C33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E0B9B-71A4-6B47-A8CD-C398CA55D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8242"/>
          </a:xfrm>
        </p:spPr>
        <p:txBody>
          <a:bodyPr/>
          <a:lstStyle/>
          <a:p>
            <a:r>
              <a:rPr lang="en-US" altLang="zh-Hans" dirty="0"/>
              <a:t>Introduction</a:t>
            </a:r>
          </a:p>
          <a:p>
            <a:r>
              <a:rPr lang="en-US" altLang="zh-Hans" dirty="0"/>
              <a:t>VQA-E</a:t>
            </a:r>
            <a:r>
              <a:rPr lang="zh-Hans" altLang="en-US" dirty="0"/>
              <a:t> </a:t>
            </a:r>
            <a:r>
              <a:rPr lang="en-US" altLang="zh-Hans" dirty="0"/>
              <a:t>Dataset</a:t>
            </a:r>
          </a:p>
          <a:p>
            <a:pPr lvl="1"/>
            <a:r>
              <a:rPr lang="en-US" altLang="zh-Hans" dirty="0"/>
              <a:t>Explanation</a:t>
            </a:r>
            <a:r>
              <a:rPr lang="zh-Hans" altLang="en-US" dirty="0"/>
              <a:t> </a:t>
            </a:r>
            <a:r>
              <a:rPr lang="en-US" altLang="zh-Hans" dirty="0"/>
              <a:t>Synthesis</a:t>
            </a:r>
          </a:p>
          <a:p>
            <a:pPr lvl="1"/>
            <a:r>
              <a:rPr lang="en-US" altLang="zh-Hans" dirty="0"/>
              <a:t>Dataset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</a:p>
          <a:p>
            <a:pPr lvl="1"/>
            <a:r>
              <a:rPr lang="en-US" altLang="zh-Hans" dirty="0"/>
              <a:t>User</a:t>
            </a:r>
            <a:r>
              <a:rPr lang="zh-Hans" altLang="en-US" dirty="0"/>
              <a:t> </a:t>
            </a:r>
            <a:r>
              <a:rPr lang="en-US" altLang="zh-Hans" dirty="0"/>
              <a:t>Study</a:t>
            </a:r>
          </a:p>
          <a:p>
            <a:r>
              <a:rPr lang="en-US" altLang="zh-Hans" dirty="0"/>
              <a:t>Multi-task</a:t>
            </a:r>
            <a:r>
              <a:rPr lang="zh-Hans" altLang="en-US" dirty="0"/>
              <a:t> </a:t>
            </a:r>
            <a:r>
              <a:rPr lang="en-US" altLang="zh-Hans" dirty="0"/>
              <a:t>Model</a:t>
            </a:r>
          </a:p>
          <a:p>
            <a:r>
              <a:rPr lang="en-US" altLang="zh-Hans" dirty="0"/>
              <a:t>Experiments</a:t>
            </a:r>
          </a:p>
          <a:p>
            <a:r>
              <a:rPr lang="en-US" altLang="zh-Hans" dirty="0"/>
              <a:t>Conclusions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282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986-9073-4D47-B878-29FF248E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of Answer Prediction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E8244-F7B4-4E4F-B4C1-95D9FF01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12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87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22D8-C978-F44D-9B64-BB5D0EA9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08" y="379413"/>
            <a:ext cx="10515600" cy="817511"/>
          </a:xfrm>
        </p:spPr>
        <p:txBody>
          <a:bodyPr/>
          <a:lstStyle/>
          <a:p>
            <a:r>
              <a:rPr lang="en-US" altLang="zh-Hans" dirty="0"/>
              <a:t>Qualitative</a:t>
            </a:r>
            <a:r>
              <a:rPr lang="zh-Hans" altLang="en-US" dirty="0"/>
              <a:t> </a:t>
            </a:r>
            <a:r>
              <a:rPr lang="en-US" altLang="zh-Hans" dirty="0"/>
              <a:t>Examples</a:t>
            </a:r>
            <a:endParaRPr lang="en-US" dirty="0"/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C8858CBD-B2D6-F546-BCFE-C76EC6D88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4108" y="5686415"/>
            <a:ext cx="178668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Yes, a kite flying in the air on a sunny day.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6E7984AD-A60A-DD42-9DA2-76FDA1376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662" y="5412650"/>
            <a:ext cx="156742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hite, a white controller sitting on a table.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6B837925-C652-1F42-9D3B-DD706B12B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651" y="3324379"/>
            <a:ext cx="979401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Courier New" panose="02070309020205020404" pitchFamily="49" charset="0"/>
              </a:rPr>
              <a:t>tanding</a:t>
            </a:r>
            <a:r>
              <a:rPr lang="en-US" altLang="en-US" sz="1200" dirty="0"/>
              <a:t>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91B0D268-3420-8D41-B828-148DB699F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546" y="3342765"/>
            <a:ext cx="179165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Yes, a kitchen with a fridge, sink , and cabinets in it.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D4E7B2C-20E3-824E-9974-4951104B4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1" y="4092641"/>
            <a:ext cx="1690803" cy="16184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76FF2B2-C4F4-E840-A4C1-65C5BE97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481" y="4083133"/>
            <a:ext cx="1692003" cy="16147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09910D0-DCCD-8648-AB03-A6C0B5E92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562" y="4092641"/>
            <a:ext cx="1691039" cy="16052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F678A96-2030-0F4D-9377-8A5377E68131}"/>
              </a:ext>
            </a:extLst>
          </p:cNvPr>
          <p:cNvSpPr txBox="1"/>
          <p:nvPr/>
        </p:nvSpPr>
        <p:spPr>
          <a:xfrm>
            <a:off x="668901" y="5668094"/>
            <a:ext cx="181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Yes, kites being flown in a park on a sunny day. </a:t>
            </a:r>
            <a:endParaRPr lang="en-US" sz="12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14D32A7-3A2E-D645-BCA0-B46FA90E3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816" y="1823152"/>
            <a:ext cx="1567428" cy="15407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AB97BA9-C072-6343-A794-B7B150C17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19" y="1833032"/>
            <a:ext cx="1567428" cy="153085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3E7347F-3515-D543-99CA-7875DE6748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346" y="1854418"/>
            <a:ext cx="1567428" cy="150551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A67241-A740-9942-84E3-782984141EDC}"/>
              </a:ext>
            </a:extLst>
          </p:cNvPr>
          <p:cNvSpPr/>
          <p:nvPr/>
        </p:nvSpPr>
        <p:spPr>
          <a:xfrm>
            <a:off x="2455111" y="3675593"/>
            <a:ext cx="21885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Is this a sunny day?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B2CB1F-9A7E-FC45-B65A-718C35D51A73}"/>
              </a:ext>
            </a:extLst>
          </p:cNvPr>
          <p:cNvSpPr/>
          <p:nvPr/>
        </p:nvSpPr>
        <p:spPr>
          <a:xfrm>
            <a:off x="7930805" y="1455876"/>
            <a:ext cx="2973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What is the person doing? </a:t>
            </a:r>
            <a:endParaRPr lang="en-US" sz="20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97212A-CDBE-024C-B9A2-FC1D968E0097}"/>
              </a:ext>
            </a:extLst>
          </p:cNvPr>
          <p:cNvSpPr/>
          <p:nvPr/>
        </p:nvSpPr>
        <p:spPr>
          <a:xfrm>
            <a:off x="6586444" y="3292943"/>
            <a:ext cx="1910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Feeding giraffe, a close up of a person feeding a giraffe</a:t>
            </a:r>
            <a:endParaRPr lang="en-US" sz="12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D4D0ED-16E1-8D44-832B-4D048330062B}"/>
              </a:ext>
            </a:extLst>
          </p:cNvPr>
          <p:cNvSpPr/>
          <p:nvPr/>
        </p:nvSpPr>
        <p:spPr>
          <a:xfrm>
            <a:off x="10120661" y="3292943"/>
            <a:ext cx="16899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Feeding giraffe, a person feeding a giraffe.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75124F-2A59-1B40-9147-03855D37D3F5}"/>
              </a:ext>
            </a:extLst>
          </p:cNvPr>
          <p:cNvSpPr txBox="1"/>
          <p:nvPr/>
        </p:nvSpPr>
        <p:spPr>
          <a:xfrm>
            <a:off x="2710389" y="5637659"/>
            <a:ext cx="181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No.</a:t>
            </a:r>
            <a:endParaRPr lang="en-US" sz="12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8B5D89D-4296-1C4E-BC04-B30580038A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864" y="4065689"/>
            <a:ext cx="1567429" cy="136398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1FECD19-5972-D842-AE48-BCBF1C7F8EC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678" y="4052355"/>
            <a:ext cx="1562807" cy="137731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865BC91-3368-AA42-9DEC-54FB87357C2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62" y="4052355"/>
            <a:ext cx="1567429" cy="137731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7370472-CC26-C54E-88A9-7C5C87657D84}"/>
              </a:ext>
            </a:extLst>
          </p:cNvPr>
          <p:cNvSpPr/>
          <p:nvPr/>
        </p:nvSpPr>
        <p:spPr>
          <a:xfrm>
            <a:off x="7930805" y="3706004"/>
            <a:ext cx="2963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What color is the remote? </a:t>
            </a:r>
            <a:endParaRPr lang="en-US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C25F0A-1A23-CC46-8F98-EC5713D6F37E}"/>
              </a:ext>
            </a:extLst>
          </p:cNvPr>
          <p:cNvSpPr/>
          <p:nvPr/>
        </p:nvSpPr>
        <p:spPr>
          <a:xfrm>
            <a:off x="6629341" y="5363765"/>
            <a:ext cx="1825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White, white controller sitting on top of a wooden table next to a battery.</a:t>
            </a:r>
            <a:endParaRPr lang="en-US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527E73C-F396-3D46-802F-A416F6480308}"/>
              </a:ext>
            </a:extLst>
          </p:cNvPr>
          <p:cNvSpPr/>
          <p:nvPr/>
        </p:nvSpPr>
        <p:spPr>
          <a:xfrm>
            <a:off x="8453346" y="5371453"/>
            <a:ext cx="601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White.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FB87FEE-2B32-A04F-ADD1-30676AD46B06}"/>
              </a:ext>
            </a:extLst>
          </p:cNvPr>
          <p:cNvSpPr txBox="1"/>
          <p:nvPr/>
        </p:nvSpPr>
        <p:spPr>
          <a:xfrm>
            <a:off x="605947" y="3710610"/>
            <a:ext cx="4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0750E7-BFE0-254A-A76F-B2CB48933515}"/>
              </a:ext>
            </a:extLst>
          </p:cNvPr>
          <p:cNvSpPr txBox="1"/>
          <p:nvPr/>
        </p:nvSpPr>
        <p:spPr>
          <a:xfrm>
            <a:off x="6688141" y="1453820"/>
            <a:ext cx="4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1CE7713-D644-FE4E-B4A3-1DC57217C56C}"/>
              </a:ext>
            </a:extLst>
          </p:cNvPr>
          <p:cNvSpPr txBox="1"/>
          <p:nvPr/>
        </p:nvSpPr>
        <p:spPr>
          <a:xfrm>
            <a:off x="6688141" y="3723309"/>
            <a:ext cx="4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68" name="Rectangle 4">
            <a:extLst>
              <a:ext uri="{FF2B5EF4-FFF2-40B4-BE49-F238E27FC236}">
                <a16:creationId xmlns:a16="http://schemas.microsoft.com/office/drawing/2014/main" id="{7DDD3F2A-EBA2-374A-BAEF-EC511AF3B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777" y="6080065"/>
            <a:ext cx="170748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Ground truth</a:t>
            </a:r>
          </a:p>
        </p:txBody>
      </p:sp>
      <p:sp>
        <p:nvSpPr>
          <p:cNvPr id="69" name="Rectangle 4">
            <a:extLst>
              <a:ext uri="{FF2B5EF4-FFF2-40B4-BE49-F238E27FC236}">
                <a16:creationId xmlns:a16="http://schemas.microsoft.com/office/drawing/2014/main" id="{B5F72704-FB48-F746-B104-AAACFD008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261" y="6080065"/>
            <a:ext cx="170748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QI-A</a:t>
            </a:r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ABDED2B2-80A8-1549-AE3A-7228A1EE2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6745" y="6080065"/>
            <a:ext cx="170748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QI-AE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2D74ECA-947C-1143-B521-01DB3391C08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2" y="1823153"/>
            <a:ext cx="1811303" cy="154757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9C90A9A-D778-9243-B7A6-46504132308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81" y="1823153"/>
            <a:ext cx="1791658" cy="154757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73AF983-D7FA-6145-84F7-84208CF03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881" y="1823153"/>
            <a:ext cx="1813664" cy="154757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C93CD86-5EF2-AB4E-8B17-B139ECEBDBAA}"/>
              </a:ext>
            </a:extLst>
          </p:cNvPr>
          <p:cNvSpPr/>
          <p:nvPr/>
        </p:nvSpPr>
        <p:spPr>
          <a:xfrm>
            <a:off x="2606118" y="1448379"/>
            <a:ext cx="1970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Is this a kitchen? </a:t>
            </a:r>
            <a:endParaRPr lang="en-US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10A43B4-9C3B-894C-99B2-9BE43618DE74}"/>
              </a:ext>
            </a:extLst>
          </p:cNvPr>
          <p:cNvSpPr/>
          <p:nvPr/>
        </p:nvSpPr>
        <p:spPr>
          <a:xfrm>
            <a:off x="588668" y="3290771"/>
            <a:ext cx="1966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Yes, the kitchen is clean and light comes in the window. </a:t>
            </a:r>
            <a:endParaRPr lang="en-US" sz="1200" dirty="0">
              <a:solidFill>
                <a:srgbClr val="000000"/>
              </a:solidFill>
              <a:cs typeface="Courier New" panose="02070309020205020404" pitchFamily="49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8A2051-AA78-C340-AD0B-32BF145B608B}"/>
              </a:ext>
            </a:extLst>
          </p:cNvPr>
          <p:cNvSpPr txBox="1"/>
          <p:nvPr/>
        </p:nvSpPr>
        <p:spPr>
          <a:xfrm>
            <a:off x="2613505" y="3301211"/>
            <a:ext cx="181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solidFill>
                  <a:srgbClr val="000000"/>
                </a:solidFill>
                <a:cs typeface="Courier New" panose="02070309020205020404" pitchFamily="49" charset="0"/>
              </a:rPr>
              <a:t>No.</a:t>
            </a:r>
            <a:endParaRPr 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01C9F59-BB9B-EC4B-9F4C-A4A402BDCB09}"/>
              </a:ext>
            </a:extLst>
          </p:cNvPr>
          <p:cNvSpPr txBox="1"/>
          <p:nvPr/>
        </p:nvSpPr>
        <p:spPr>
          <a:xfrm>
            <a:off x="605207" y="1455876"/>
            <a:ext cx="445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altLang="zh-CN" dirty="0"/>
              <a:t>a</a:t>
            </a:r>
            <a:r>
              <a:rPr lang="en-US" dirty="0"/>
              <a:t>)</a:t>
            </a:r>
          </a:p>
        </p:txBody>
      </p:sp>
      <p:sp>
        <p:nvSpPr>
          <p:cNvPr id="78" name="Rectangle 4">
            <a:extLst>
              <a:ext uri="{FF2B5EF4-FFF2-40B4-BE49-F238E27FC236}">
                <a16:creationId xmlns:a16="http://schemas.microsoft.com/office/drawing/2014/main" id="{AD1EF5A7-03F5-014D-A734-4C616B1E8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491" y="6080066"/>
            <a:ext cx="170748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Ground truth</a:t>
            </a:r>
          </a:p>
        </p:txBody>
      </p:sp>
      <p:sp>
        <p:nvSpPr>
          <p:cNvPr id="79" name="Rectangle 4">
            <a:extLst>
              <a:ext uri="{FF2B5EF4-FFF2-40B4-BE49-F238E27FC236}">
                <a16:creationId xmlns:a16="http://schemas.microsoft.com/office/drawing/2014/main" id="{0DE99B76-2312-2C4A-B772-9C9D14AB7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746" y="6080066"/>
            <a:ext cx="170748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QI-A</a:t>
            </a:r>
          </a:p>
        </p:txBody>
      </p:sp>
      <p:sp>
        <p:nvSpPr>
          <p:cNvPr id="80" name="Rectangle 4">
            <a:extLst>
              <a:ext uri="{FF2B5EF4-FFF2-40B4-BE49-F238E27FC236}">
                <a16:creationId xmlns:a16="http://schemas.microsoft.com/office/drawing/2014/main" id="{B455FB02-22F1-524E-BB77-F989F3017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43" y="6080066"/>
            <a:ext cx="170748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2"/>
                </a:solidFill>
                <a:cs typeface="Courier New" panose="02070309020205020404" pitchFamily="49" charset="0"/>
              </a:rPr>
              <a:t>QI-AE</a:t>
            </a:r>
          </a:p>
        </p:txBody>
      </p:sp>
    </p:spTree>
    <p:extLst>
      <p:ext uri="{BB962C8B-B14F-4D97-AF65-F5344CB8AC3E}">
        <p14:creationId xmlns:p14="http://schemas.microsoft.com/office/powerpoint/2010/main" val="272125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358B-33F8-A046-84A2-3AD9B841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FE8D5-E271-8F40-8432-281DF5D06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propose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new</a:t>
            </a:r>
            <a:r>
              <a:rPr lang="zh-Hans" altLang="en-US" dirty="0"/>
              <a:t> </a:t>
            </a:r>
            <a:r>
              <a:rPr lang="en-US" altLang="zh-Hans" dirty="0"/>
              <a:t>dataset</a:t>
            </a:r>
            <a:r>
              <a:rPr lang="zh-Hans" altLang="en-US" dirty="0"/>
              <a:t> </a:t>
            </a:r>
            <a:r>
              <a:rPr lang="en-US" altLang="zh-Hans" dirty="0"/>
              <a:t>(VQA-E)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promote</a:t>
            </a:r>
            <a:r>
              <a:rPr lang="zh-Hans" altLang="en-US" dirty="0"/>
              <a:t> </a:t>
            </a:r>
            <a:r>
              <a:rPr lang="en-US" altLang="zh-Hans" dirty="0"/>
              <a:t>research</a:t>
            </a:r>
            <a:r>
              <a:rPr lang="zh-Hans" altLang="en-US" dirty="0"/>
              <a:t> </a:t>
            </a:r>
            <a:r>
              <a:rPr lang="en-US" altLang="zh-Hans" dirty="0"/>
              <a:t>on</a:t>
            </a:r>
            <a:r>
              <a:rPr lang="zh-Hans" altLang="en-US" dirty="0"/>
              <a:t> </a:t>
            </a:r>
            <a:r>
              <a:rPr lang="en-US" altLang="zh-Hans" dirty="0"/>
              <a:t>justifying</a:t>
            </a:r>
            <a:r>
              <a:rPr lang="zh-Hans" altLang="en-US" dirty="0"/>
              <a:t> </a:t>
            </a:r>
            <a:r>
              <a:rPr lang="en-US" altLang="zh-Hans" dirty="0"/>
              <a:t>answers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visual</a:t>
            </a:r>
            <a:r>
              <a:rPr lang="zh-Hans" altLang="en-US" dirty="0"/>
              <a:t> </a:t>
            </a:r>
            <a:r>
              <a:rPr lang="en-US" altLang="zh-Hans" dirty="0"/>
              <a:t>questions</a:t>
            </a:r>
          </a:p>
          <a:p>
            <a:pPr lvl="1"/>
            <a:r>
              <a:rPr lang="en-US" altLang="zh-Hans" dirty="0"/>
              <a:t>Synthesized</a:t>
            </a:r>
            <a:r>
              <a:rPr lang="zh-Hans" altLang="en-US" dirty="0"/>
              <a:t> </a:t>
            </a:r>
            <a:r>
              <a:rPr lang="en-US" altLang="zh-Hans" dirty="0"/>
              <a:t>explanations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high</a:t>
            </a:r>
            <a:r>
              <a:rPr lang="zh-Hans" altLang="en-US" dirty="0"/>
              <a:t> </a:t>
            </a:r>
            <a:r>
              <a:rPr lang="en-US" altLang="zh-Hans" dirty="0"/>
              <a:t>quality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visually-specific</a:t>
            </a:r>
            <a:r>
              <a:rPr lang="zh-Hans" altLang="en-US" dirty="0"/>
              <a:t> </a:t>
            </a:r>
            <a:r>
              <a:rPr lang="en-US" altLang="zh-Hans" dirty="0"/>
              <a:t>questions.</a:t>
            </a:r>
          </a:p>
          <a:p>
            <a:pPr lvl="1"/>
            <a:r>
              <a:rPr lang="en-US" altLang="zh-Hans" dirty="0"/>
              <a:t>Inadequate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subjective</a:t>
            </a:r>
            <a:r>
              <a:rPr lang="zh-Hans" altLang="en-US" dirty="0"/>
              <a:t> </a:t>
            </a:r>
            <a:r>
              <a:rPr lang="en-US" altLang="zh-Hans" dirty="0"/>
              <a:t>questions</a:t>
            </a:r>
            <a:r>
              <a:rPr lang="zh-Hans" altLang="en-US" dirty="0"/>
              <a:t> </a:t>
            </a:r>
            <a:r>
              <a:rPr lang="en-US" altLang="zh-Hans" dirty="0"/>
              <a:t>which</a:t>
            </a:r>
            <a:r>
              <a:rPr lang="zh-Hans" altLang="en-US" dirty="0"/>
              <a:t> </a:t>
            </a:r>
            <a:r>
              <a:rPr lang="en-US" altLang="zh-Hans" dirty="0"/>
              <a:t>require</a:t>
            </a:r>
            <a:r>
              <a:rPr lang="zh-Hans" altLang="en-US" dirty="0"/>
              <a:t> </a:t>
            </a:r>
            <a:r>
              <a:rPr lang="en-US" altLang="zh-Hans" dirty="0"/>
              <a:t>commonsense.</a:t>
            </a:r>
          </a:p>
          <a:p>
            <a:r>
              <a:rPr lang="en-US" altLang="zh-Hans" dirty="0"/>
              <a:t>We</a:t>
            </a:r>
            <a:r>
              <a:rPr lang="zh-Hans" altLang="en-US" dirty="0"/>
              <a:t> </a:t>
            </a:r>
            <a:r>
              <a:rPr lang="en-US" altLang="zh-Hans" dirty="0"/>
              <a:t>propose</a:t>
            </a:r>
            <a:r>
              <a:rPr lang="zh-Hans" altLang="en-US" dirty="0"/>
              <a:t> </a:t>
            </a:r>
            <a:r>
              <a:rPr lang="en-US" altLang="zh-Hans" dirty="0"/>
              <a:t>a</a:t>
            </a:r>
            <a:r>
              <a:rPr lang="zh-Hans" altLang="en-US" dirty="0"/>
              <a:t> </a:t>
            </a:r>
            <a:r>
              <a:rPr lang="en-US" altLang="zh-Hans" dirty="0"/>
              <a:t>novel</a:t>
            </a:r>
            <a:r>
              <a:rPr lang="zh-Hans" altLang="en-US" dirty="0"/>
              <a:t> </a:t>
            </a:r>
            <a:r>
              <a:rPr lang="en-US" altLang="zh-Hans" dirty="0"/>
              <a:t>multi-task</a:t>
            </a:r>
            <a:r>
              <a:rPr lang="zh-Hans" altLang="en-US" dirty="0"/>
              <a:t> </a:t>
            </a:r>
            <a:r>
              <a:rPr lang="en-US" altLang="zh-Hans" dirty="0"/>
              <a:t>learning</a:t>
            </a:r>
            <a:r>
              <a:rPr lang="zh-Hans" altLang="en-US" dirty="0"/>
              <a:t> </a:t>
            </a:r>
            <a:r>
              <a:rPr lang="en-US" altLang="zh-Hans" dirty="0"/>
              <a:t>framework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VQA-E</a:t>
            </a:r>
          </a:p>
          <a:p>
            <a:pPr lvl="1"/>
            <a:r>
              <a:rPr lang="en-US" altLang="zh-Hans" dirty="0"/>
              <a:t>T</a:t>
            </a:r>
            <a:r>
              <a:rPr lang="en-US" dirty="0"/>
              <a:t>he additional supervision from explanations helps the model </a:t>
            </a:r>
            <a:r>
              <a:rPr lang="en-US" i="1" dirty="0"/>
              <a:t>better localize</a:t>
            </a:r>
            <a:r>
              <a:rPr lang="en-US" dirty="0"/>
              <a:t> and </a:t>
            </a:r>
            <a:r>
              <a:rPr lang="en-US" i="1" dirty="0"/>
              <a:t>understand</a:t>
            </a:r>
            <a:r>
              <a:rPr lang="en-US" dirty="0"/>
              <a:t> the important image regions.</a:t>
            </a:r>
          </a:p>
        </p:txBody>
      </p:sp>
    </p:spTree>
    <p:extLst>
      <p:ext uri="{BB962C8B-B14F-4D97-AF65-F5344CB8AC3E}">
        <p14:creationId xmlns:p14="http://schemas.microsoft.com/office/powerpoint/2010/main" val="236943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2CA3-A7BE-0547-9ADF-4233C178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Visual</a:t>
            </a:r>
            <a:r>
              <a:rPr lang="zh-Hans" altLang="en-US" dirty="0"/>
              <a:t> </a:t>
            </a:r>
            <a:r>
              <a:rPr lang="en-US" altLang="zh-Hans" dirty="0"/>
              <a:t>Question</a:t>
            </a:r>
            <a:r>
              <a:rPr lang="zh-Hans" altLang="en-US" dirty="0"/>
              <a:t> </a:t>
            </a:r>
            <a:r>
              <a:rPr lang="en-US" altLang="zh-Hans" dirty="0"/>
              <a:t>Answering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84A56-F508-4C4D-8EF1-73289BC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59" y="2703654"/>
            <a:ext cx="1750063" cy="2252160"/>
          </a:xfrm>
          <a:prstGeom prst="rect">
            <a:avLst/>
          </a:prstGeom>
          <a:ln w="25400">
            <a:solidFill>
              <a:srgbClr val="00B0F0"/>
            </a:solidFill>
          </a:ln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A5DB9-F175-EF4E-A998-2F53E9863B70}"/>
              </a:ext>
            </a:extLst>
          </p:cNvPr>
          <p:cNvSpPr txBox="1"/>
          <p:nvPr/>
        </p:nvSpPr>
        <p:spPr>
          <a:xfrm>
            <a:off x="849475" y="5432566"/>
            <a:ext cx="2036147" cy="64633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Q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What team does the man play for?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A38D0C-3998-6947-9037-AAEC46888925}"/>
              </a:ext>
            </a:extLst>
          </p:cNvPr>
          <p:cNvSpPr/>
          <p:nvPr/>
        </p:nvSpPr>
        <p:spPr>
          <a:xfrm>
            <a:off x="4873593" y="5078229"/>
            <a:ext cx="1845288" cy="1322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AI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DB713-C99B-6942-92C5-F44D1419ECA7}"/>
              </a:ext>
            </a:extLst>
          </p:cNvPr>
          <p:cNvSpPr txBox="1"/>
          <p:nvPr/>
        </p:nvSpPr>
        <p:spPr>
          <a:xfrm>
            <a:off x="8115442" y="5545073"/>
            <a:ext cx="1128572" cy="36933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A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Boston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C523-4E32-0945-9C44-F8B26535167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885622" y="3829734"/>
            <a:ext cx="1987971" cy="190991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840FF-A754-D346-B551-ECA149AE8E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885622" y="5739647"/>
            <a:ext cx="1987971" cy="1608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FB7CC8-0FF9-DB4D-AC17-6BAF224AAA3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718881" y="5729739"/>
            <a:ext cx="1396561" cy="990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7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2CA3-A7BE-0547-9ADF-4233C178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Visual</a:t>
            </a:r>
            <a:r>
              <a:rPr lang="zh-Hans" altLang="en-US" dirty="0"/>
              <a:t> </a:t>
            </a:r>
            <a:r>
              <a:rPr lang="en-US" altLang="zh-Hans" dirty="0"/>
              <a:t>Question</a:t>
            </a:r>
            <a:r>
              <a:rPr lang="zh-Hans" altLang="en-US" dirty="0"/>
              <a:t> </a:t>
            </a:r>
            <a:r>
              <a:rPr lang="en-US" altLang="zh-Hans" dirty="0"/>
              <a:t>Answering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Explanation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84A56-F508-4C4D-8EF1-73289BC1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59" y="2703654"/>
            <a:ext cx="1750063" cy="2252160"/>
          </a:xfrm>
          <a:prstGeom prst="rect">
            <a:avLst/>
          </a:prstGeom>
          <a:ln w="25400">
            <a:solidFill>
              <a:srgbClr val="00B0F0"/>
            </a:solidFill>
          </a:ln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A5DB9-F175-EF4E-A998-2F53E9863B70}"/>
              </a:ext>
            </a:extLst>
          </p:cNvPr>
          <p:cNvSpPr txBox="1"/>
          <p:nvPr/>
        </p:nvSpPr>
        <p:spPr>
          <a:xfrm>
            <a:off x="849475" y="5432566"/>
            <a:ext cx="2036147" cy="64633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Q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What team does the man play for?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A38D0C-3998-6947-9037-AAEC46888925}"/>
              </a:ext>
            </a:extLst>
          </p:cNvPr>
          <p:cNvSpPr/>
          <p:nvPr/>
        </p:nvSpPr>
        <p:spPr>
          <a:xfrm>
            <a:off x="4873593" y="5078229"/>
            <a:ext cx="1845288" cy="1322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AI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DB713-C99B-6942-92C5-F44D1419ECA7}"/>
              </a:ext>
            </a:extLst>
          </p:cNvPr>
          <p:cNvSpPr txBox="1"/>
          <p:nvPr/>
        </p:nvSpPr>
        <p:spPr>
          <a:xfrm>
            <a:off x="8115442" y="5545073"/>
            <a:ext cx="1128572" cy="369332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A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Boston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C523-4E32-0945-9C44-F8B26535167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885622" y="3829734"/>
            <a:ext cx="1987971" cy="190991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840FF-A754-D346-B551-ECA149AE8E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885622" y="5739647"/>
            <a:ext cx="1987971" cy="1608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FB7CC8-0FF9-DB4D-AC17-6BAF224AAA3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718881" y="5729739"/>
            <a:ext cx="1396561" cy="990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A84618-E793-F446-B397-B5375F61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593" y="1855733"/>
            <a:ext cx="1870075" cy="2396034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9AFFE-BE30-954F-AD10-C0260279A9FC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5796237" y="4251767"/>
            <a:ext cx="12394" cy="82646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7E643D-652F-3E48-A07D-DF157046D5A2}"/>
              </a:ext>
            </a:extLst>
          </p:cNvPr>
          <p:cNvSpPr txBox="1"/>
          <p:nvPr/>
        </p:nvSpPr>
        <p:spPr>
          <a:xfrm>
            <a:off x="6902618" y="2012505"/>
            <a:ext cx="47131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500" b="1" dirty="0">
                <a:sym typeface="Wingdings" pitchFamily="2" charset="2"/>
              </a:rPr>
              <a:t>Visual</a:t>
            </a:r>
            <a:r>
              <a:rPr lang="zh-Hans" altLang="en-US" sz="2500" b="1" dirty="0">
                <a:sym typeface="Wingdings" pitchFamily="2" charset="2"/>
              </a:rPr>
              <a:t> </a:t>
            </a:r>
            <a:r>
              <a:rPr lang="en-US" altLang="zh-Hans" sz="2500" b="1" dirty="0">
                <a:sym typeface="Wingdings" pitchFamily="2" charset="2"/>
              </a:rPr>
              <a:t>Explanation</a:t>
            </a:r>
          </a:p>
          <a:p>
            <a:r>
              <a:rPr lang="en-US" altLang="zh-Hans" sz="2500" dirty="0">
                <a:sym typeface="Wingdings" pitchFamily="2" charset="2"/>
              </a:rPr>
              <a:t>Attention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map,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unsupervised,</a:t>
            </a:r>
          </a:p>
          <a:p>
            <a:r>
              <a:rPr lang="en-US" altLang="zh-Hans" sz="2500" dirty="0">
                <a:sym typeface="Wingdings" pitchFamily="2" charset="2"/>
              </a:rPr>
              <a:t>inaccessible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to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blind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people.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186292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2CA3-A7BE-0547-9ADF-4233C1783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Visual</a:t>
            </a:r>
            <a:r>
              <a:rPr lang="zh-Hans" altLang="en-US" dirty="0"/>
              <a:t> </a:t>
            </a:r>
            <a:r>
              <a:rPr lang="en-US" altLang="zh-Hans" dirty="0"/>
              <a:t>Question</a:t>
            </a:r>
            <a:r>
              <a:rPr lang="zh-Hans" altLang="en-US" dirty="0"/>
              <a:t> </a:t>
            </a:r>
            <a:r>
              <a:rPr lang="en-US" altLang="zh-Hans" dirty="0"/>
              <a:t>Answering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Explanation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84A56-F508-4C4D-8EF1-73289BC13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59" y="2703654"/>
            <a:ext cx="1750063" cy="2252160"/>
          </a:xfrm>
          <a:prstGeom prst="rect">
            <a:avLst/>
          </a:prstGeom>
          <a:ln w="25400">
            <a:solidFill>
              <a:srgbClr val="00B0F0"/>
            </a:solidFill>
          </a:ln>
          <a:effectLst>
            <a:softEdge rad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A5DB9-F175-EF4E-A998-2F53E9863B70}"/>
              </a:ext>
            </a:extLst>
          </p:cNvPr>
          <p:cNvSpPr txBox="1"/>
          <p:nvPr/>
        </p:nvSpPr>
        <p:spPr>
          <a:xfrm>
            <a:off x="849475" y="5432566"/>
            <a:ext cx="2036147" cy="64633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Q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What team does the man play for?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A38D0C-3998-6947-9037-AAEC46888925}"/>
              </a:ext>
            </a:extLst>
          </p:cNvPr>
          <p:cNvSpPr/>
          <p:nvPr/>
        </p:nvSpPr>
        <p:spPr>
          <a:xfrm>
            <a:off x="4873593" y="5078229"/>
            <a:ext cx="1845288" cy="13228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AI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DB713-C99B-6942-92C5-F44D1419ECA7}"/>
              </a:ext>
            </a:extLst>
          </p:cNvPr>
          <p:cNvSpPr txBox="1"/>
          <p:nvPr/>
        </p:nvSpPr>
        <p:spPr>
          <a:xfrm>
            <a:off x="8115441" y="5416481"/>
            <a:ext cx="3319311" cy="64633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Hans" b="1" dirty="0"/>
              <a:t>A</a:t>
            </a:r>
            <a:r>
              <a:rPr lang="en-US" altLang="zh-Hans" dirty="0"/>
              <a:t>:</a:t>
            </a:r>
            <a:r>
              <a:rPr lang="zh-Hans" altLang="en-US" dirty="0"/>
              <a:t> </a:t>
            </a:r>
            <a:r>
              <a:rPr lang="en-US" dirty="0"/>
              <a:t>Boston</a:t>
            </a:r>
          </a:p>
          <a:p>
            <a:r>
              <a:rPr lang="en-US" altLang="zh-Hans" b="1" i="1" dirty="0"/>
              <a:t>E</a:t>
            </a:r>
            <a:r>
              <a:rPr lang="en-US" altLang="zh-Hans" i="1" dirty="0"/>
              <a:t>:</a:t>
            </a:r>
            <a:r>
              <a:rPr lang="zh-Hans" altLang="en-US" i="1" dirty="0"/>
              <a:t> </a:t>
            </a:r>
            <a:r>
              <a:rPr lang="en-US" altLang="zh-Hans" i="1" dirty="0"/>
              <a:t>A</a:t>
            </a:r>
            <a:r>
              <a:rPr lang="zh-Hans" altLang="en-US" i="1" dirty="0"/>
              <a:t> </a:t>
            </a:r>
            <a:r>
              <a:rPr lang="en-US" altLang="zh-Hans" i="1" dirty="0"/>
              <a:t>man</a:t>
            </a:r>
            <a:r>
              <a:rPr lang="zh-Hans" altLang="en-US" i="1" dirty="0"/>
              <a:t> </a:t>
            </a:r>
            <a:r>
              <a:rPr lang="en-US" altLang="zh-Hans" i="1" dirty="0"/>
              <a:t>wearing</a:t>
            </a:r>
            <a:r>
              <a:rPr lang="zh-Hans" altLang="en-US" i="1" dirty="0"/>
              <a:t> </a:t>
            </a:r>
            <a:r>
              <a:rPr lang="en-US" altLang="zh-Hans" i="1" dirty="0"/>
              <a:t>a</a:t>
            </a:r>
            <a:r>
              <a:rPr lang="zh-Hans" altLang="en-US" i="1" dirty="0"/>
              <a:t> </a:t>
            </a:r>
            <a:r>
              <a:rPr lang="en-US" altLang="zh-Hans" i="1" dirty="0"/>
              <a:t>Boston</a:t>
            </a:r>
            <a:r>
              <a:rPr lang="zh-Hans" altLang="en-US" i="1" dirty="0"/>
              <a:t> </a:t>
            </a:r>
            <a:r>
              <a:rPr lang="en-US" altLang="zh-Hans" i="1" dirty="0"/>
              <a:t>jersey.</a:t>
            </a:r>
            <a:endParaRPr lang="en-US" i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33C523-4E32-0945-9C44-F8B26535167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885622" y="3829734"/>
            <a:ext cx="1987971" cy="190991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D840FF-A754-D346-B551-ECA149AE8E2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885622" y="5739647"/>
            <a:ext cx="1987971" cy="1608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FB7CC8-0FF9-DB4D-AC17-6BAF224AAA3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718881" y="5739647"/>
            <a:ext cx="1396560" cy="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2A84618-E793-F446-B397-B5375F616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93" y="1855733"/>
            <a:ext cx="1870075" cy="2396034"/>
          </a:xfrm>
          <a:prstGeom prst="rect">
            <a:avLst/>
          </a:prstGeom>
          <a:ln w="25400">
            <a:solidFill>
              <a:srgbClr val="00B0F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09AFFE-BE30-954F-AD10-C0260279A9FC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V="1">
            <a:off x="5796237" y="4251767"/>
            <a:ext cx="12394" cy="826462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D7E643D-652F-3E48-A07D-DF157046D5A2}"/>
              </a:ext>
            </a:extLst>
          </p:cNvPr>
          <p:cNvSpPr txBox="1"/>
          <p:nvPr/>
        </p:nvSpPr>
        <p:spPr>
          <a:xfrm>
            <a:off x="6902618" y="2012505"/>
            <a:ext cx="4027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500" b="1" dirty="0">
                <a:sym typeface="Wingdings" pitchFamily="2" charset="2"/>
              </a:rPr>
              <a:t>Visual</a:t>
            </a:r>
            <a:r>
              <a:rPr lang="zh-Hans" altLang="en-US" sz="2500" b="1" dirty="0">
                <a:sym typeface="Wingdings" pitchFamily="2" charset="2"/>
              </a:rPr>
              <a:t> </a:t>
            </a:r>
            <a:r>
              <a:rPr lang="en-US" altLang="zh-Hans" sz="2500" b="1" dirty="0">
                <a:sym typeface="Wingdings" pitchFamily="2" charset="2"/>
              </a:rPr>
              <a:t>Explanation</a:t>
            </a:r>
          </a:p>
          <a:p>
            <a:r>
              <a:rPr lang="en-US" altLang="zh-Hans" sz="2500" dirty="0">
                <a:sym typeface="Wingdings" pitchFamily="2" charset="2"/>
              </a:rPr>
              <a:t>Attention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map,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unsupervised,</a:t>
            </a:r>
          </a:p>
          <a:p>
            <a:r>
              <a:rPr lang="en-US" altLang="zh-Hans" sz="2500" dirty="0">
                <a:sym typeface="Wingdings" pitchFamily="2" charset="2"/>
              </a:rPr>
              <a:t>inaccessible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to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blind</a:t>
            </a:r>
            <a:r>
              <a:rPr lang="zh-Hans" altLang="en-US" sz="2500" dirty="0">
                <a:sym typeface="Wingdings" pitchFamily="2" charset="2"/>
              </a:rPr>
              <a:t> </a:t>
            </a:r>
            <a:r>
              <a:rPr lang="en-US" altLang="zh-Hans" sz="2500" dirty="0">
                <a:sym typeface="Wingdings" pitchFamily="2" charset="2"/>
              </a:rPr>
              <a:t>people.</a:t>
            </a:r>
            <a:endParaRPr lang="en-US" sz="25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3B7315-E38E-844F-8507-DDA4CB2CA4BF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9789383" y="4755064"/>
            <a:ext cx="0" cy="984583"/>
          </a:xfrm>
          <a:prstGeom prst="straightConnector1">
            <a:avLst/>
          </a:prstGeom>
          <a:ln w="38100">
            <a:solidFill>
              <a:srgbClr val="00B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62F956-AC1C-F74D-97FD-948FCA4FC15D}"/>
              </a:ext>
            </a:extLst>
          </p:cNvPr>
          <p:cNvSpPr txBox="1"/>
          <p:nvPr/>
        </p:nvSpPr>
        <p:spPr>
          <a:xfrm>
            <a:off x="7701027" y="4278010"/>
            <a:ext cx="41767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2500" b="1" dirty="0">
                <a:sym typeface="Wingdings" pitchFamily="2" charset="2"/>
              </a:rPr>
              <a:t>Textual</a:t>
            </a:r>
            <a:r>
              <a:rPr lang="zh-Hans" altLang="en-US" sz="2500" b="1" dirty="0">
                <a:sym typeface="Wingdings" pitchFamily="2" charset="2"/>
              </a:rPr>
              <a:t> </a:t>
            </a:r>
            <a:r>
              <a:rPr lang="en-US" altLang="zh-Hans" sz="2500" b="1" dirty="0">
                <a:sym typeface="Wingdings" pitchFamily="2" charset="2"/>
              </a:rPr>
              <a:t>Explanation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95795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AC7B-F964-4B47-8700-AED46FBD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8669"/>
          </a:xfrm>
        </p:spPr>
        <p:txBody>
          <a:bodyPr/>
          <a:lstStyle/>
          <a:p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Benefits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Textual</a:t>
            </a:r>
            <a:r>
              <a:rPr lang="zh-Hans" altLang="en-US" dirty="0"/>
              <a:t> </a:t>
            </a:r>
            <a:r>
              <a:rPr lang="en-US" altLang="zh-Hans" dirty="0"/>
              <a:t>Explanations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07463-0C71-0243-A917-3AF13E635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256" y="1403794"/>
            <a:ext cx="10515600" cy="1472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Hans" dirty="0"/>
              <a:t>Be</a:t>
            </a:r>
            <a:r>
              <a:rPr lang="zh-Hans" altLang="en-US" dirty="0"/>
              <a:t> </a:t>
            </a:r>
            <a:r>
              <a:rPr lang="en-US" altLang="zh-Hans" dirty="0"/>
              <a:t>accessible</a:t>
            </a:r>
            <a:r>
              <a:rPr lang="zh-Hans" altLang="en-US" dirty="0"/>
              <a:t> </a:t>
            </a:r>
            <a:r>
              <a:rPr lang="en-US" altLang="zh-Hans" dirty="0"/>
              <a:t>to</a:t>
            </a:r>
            <a:r>
              <a:rPr lang="zh-Hans" altLang="en-US" dirty="0"/>
              <a:t> </a:t>
            </a:r>
            <a:r>
              <a:rPr lang="en-US" altLang="zh-Hans" dirty="0"/>
              <a:t>visually</a:t>
            </a:r>
            <a:r>
              <a:rPr lang="zh-Hans" altLang="en-US" dirty="0"/>
              <a:t> </a:t>
            </a:r>
            <a:r>
              <a:rPr lang="en-US" altLang="zh-Hans" dirty="0"/>
              <a:t>impaired</a:t>
            </a:r>
            <a:r>
              <a:rPr lang="zh-Hans" altLang="en-US" dirty="0"/>
              <a:t> </a:t>
            </a:r>
            <a:r>
              <a:rPr lang="en-US" altLang="zh-Hans" dirty="0"/>
              <a:t>people.</a:t>
            </a:r>
          </a:p>
          <a:p>
            <a:pPr>
              <a:buFont typeface="Wingdings" pitchFamily="2" charset="2"/>
              <a:buChar char="Ø"/>
            </a:pPr>
            <a:r>
              <a:rPr lang="en-SG" altLang="zh-Hans" dirty="0"/>
              <a:t>Provide beneficial feedbacks to extend the conversation.</a:t>
            </a:r>
            <a:r>
              <a:rPr lang="zh-Hans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0DB62-DACB-F54F-8312-41BD0BE7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100" y="2556763"/>
            <a:ext cx="6496327" cy="390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68E94-76BD-D846-B7D7-5D949D77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Current</a:t>
            </a:r>
            <a:r>
              <a:rPr lang="zh-Hans" altLang="en-US" dirty="0"/>
              <a:t> </a:t>
            </a:r>
            <a:r>
              <a:rPr lang="en-US" altLang="zh-Hans" dirty="0"/>
              <a:t>VQA</a:t>
            </a:r>
            <a:r>
              <a:rPr lang="zh-Hans" altLang="en-US" dirty="0"/>
              <a:t> </a:t>
            </a:r>
            <a:r>
              <a:rPr lang="en-US" altLang="zh-Hans" dirty="0"/>
              <a:t>Datasets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458AF-2C16-1E45-BD3D-C4E5C597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677" y="3849413"/>
            <a:ext cx="4938712" cy="2778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087EC-12E4-0648-8B57-EB72BCDDF4E4}"/>
              </a:ext>
            </a:extLst>
          </p:cNvPr>
          <p:cNvSpPr txBox="1"/>
          <p:nvPr/>
        </p:nvSpPr>
        <p:spPr>
          <a:xfrm>
            <a:off x="6673850" y="3480081"/>
            <a:ext cx="38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b="1" dirty="0"/>
              <a:t>VQA</a:t>
            </a:r>
            <a:r>
              <a:rPr lang="zh-Hans" altLang="en-US" b="1" dirty="0"/>
              <a:t> </a:t>
            </a:r>
            <a:r>
              <a:rPr lang="en-US" altLang="zh-Hans" b="1" dirty="0"/>
              <a:t>(ICCV'15,</a:t>
            </a:r>
            <a:r>
              <a:rPr lang="zh-Hans" altLang="en-US" b="1" dirty="0"/>
              <a:t> </a:t>
            </a:r>
            <a:r>
              <a:rPr lang="en-US" altLang="zh-Hans" b="1" dirty="0"/>
              <a:t>CVPR'17)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8C813-694F-EF41-BB13-42430E873ED3}"/>
              </a:ext>
            </a:extLst>
          </p:cNvPr>
          <p:cNvSpPr txBox="1"/>
          <p:nvPr/>
        </p:nvSpPr>
        <p:spPr>
          <a:xfrm>
            <a:off x="1600208" y="3471091"/>
            <a:ext cx="38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b="1" dirty="0"/>
              <a:t>Visual7W</a:t>
            </a:r>
            <a:r>
              <a:rPr lang="zh-Hans" altLang="en-US" b="1" dirty="0"/>
              <a:t> </a:t>
            </a:r>
            <a:r>
              <a:rPr lang="en-US" altLang="zh-Hans" b="1" dirty="0"/>
              <a:t>(CVPR'16)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823DF0-8A9E-5D4A-A32E-540EDD90D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341" y="931183"/>
            <a:ext cx="4325561" cy="2240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66A71A-FA40-854C-89C9-B63479DA618B}"/>
              </a:ext>
            </a:extLst>
          </p:cNvPr>
          <p:cNvSpPr/>
          <p:nvPr/>
        </p:nvSpPr>
        <p:spPr>
          <a:xfrm>
            <a:off x="7098344" y="560233"/>
            <a:ext cx="299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b="1" dirty="0">
                <a:solidFill>
                  <a:srgbClr val="333333"/>
                </a:solidFill>
                <a:latin typeface="Crete Round"/>
              </a:rPr>
              <a:t>Toronto COCO-QA</a:t>
            </a:r>
            <a:r>
              <a:rPr lang="zh-Hans" altLang="en-US" b="1" dirty="0">
                <a:solidFill>
                  <a:srgbClr val="333333"/>
                </a:solidFill>
                <a:latin typeface="Crete Round"/>
              </a:rPr>
              <a:t> </a:t>
            </a:r>
            <a:r>
              <a:rPr lang="en-US" altLang="zh-Hans" b="1" dirty="0">
                <a:solidFill>
                  <a:srgbClr val="333333"/>
                </a:solidFill>
                <a:latin typeface="Crete Round"/>
              </a:rPr>
              <a:t>(NIPS</a:t>
            </a:r>
            <a:r>
              <a:rPr lang="en-US" altLang="zh-Hans" b="1" dirty="0"/>
              <a:t>'</a:t>
            </a:r>
            <a:r>
              <a:rPr lang="en-US" altLang="zh-Hans" b="1" dirty="0">
                <a:solidFill>
                  <a:srgbClr val="333333"/>
                </a:solidFill>
                <a:latin typeface="Crete Round"/>
              </a:rPr>
              <a:t>15)</a:t>
            </a:r>
            <a:endParaRPr lang="en-SG" b="1" i="0" dirty="0">
              <a:solidFill>
                <a:srgbClr val="333333"/>
              </a:solidFill>
              <a:effectLst/>
              <a:latin typeface="Crete Roun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936902-07DB-054E-AD82-441023343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76" y="3928017"/>
            <a:ext cx="5259387" cy="27167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17F95D-ADF6-1742-92F9-A7ED5B2A570C}"/>
              </a:ext>
            </a:extLst>
          </p:cNvPr>
          <p:cNvSpPr txBox="1"/>
          <p:nvPr/>
        </p:nvSpPr>
        <p:spPr>
          <a:xfrm>
            <a:off x="1743835" y="1923424"/>
            <a:ext cx="4494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" dirty="0">
                <a:solidFill>
                  <a:srgbClr val="FF0000"/>
                </a:solidFill>
              </a:rPr>
              <a:t>Short</a:t>
            </a:r>
            <a:r>
              <a:rPr lang="zh-Hans" altLang="en-US" sz="3000" dirty="0">
                <a:solidFill>
                  <a:srgbClr val="FF0000"/>
                </a:solidFill>
              </a:rPr>
              <a:t> </a:t>
            </a:r>
            <a:r>
              <a:rPr lang="en-US" altLang="zh-Hans" sz="3000" dirty="0">
                <a:solidFill>
                  <a:srgbClr val="FF0000"/>
                </a:solidFill>
              </a:rPr>
              <a:t>answers</a:t>
            </a:r>
            <a:r>
              <a:rPr lang="zh-Hans" altLang="en-US" sz="3000" dirty="0">
                <a:solidFill>
                  <a:srgbClr val="FF0000"/>
                </a:solidFill>
              </a:rPr>
              <a:t> </a:t>
            </a:r>
            <a:r>
              <a:rPr lang="en-US" altLang="zh-Hans" sz="3000" dirty="0">
                <a:solidFill>
                  <a:srgbClr val="FF0000"/>
                </a:solidFill>
              </a:rPr>
              <a:t>and</a:t>
            </a:r>
            <a:r>
              <a:rPr lang="zh-Hans" altLang="en-US" sz="3000" dirty="0">
                <a:solidFill>
                  <a:srgbClr val="FF0000"/>
                </a:solidFill>
              </a:rPr>
              <a:t> </a:t>
            </a:r>
            <a:endParaRPr lang="en-SG" altLang="zh-Hans" sz="3000" dirty="0">
              <a:solidFill>
                <a:srgbClr val="FF0000"/>
              </a:solidFill>
            </a:endParaRPr>
          </a:p>
          <a:p>
            <a:r>
              <a:rPr lang="en-US" altLang="zh-Hans" sz="3000" dirty="0">
                <a:solidFill>
                  <a:srgbClr val="FF0000"/>
                </a:solidFill>
              </a:rPr>
              <a:t>No</a:t>
            </a:r>
            <a:r>
              <a:rPr lang="zh-Hans" altLang="en-US" sz="3000" dirty="0">
                <a:solidFill>
                  <a:srgbClr val="FF0000"/>
                </a:solidFill>
              </a:rPr>
              <a:t> </a:t>
            </a:r>
            <a:r>
              <a:rPr lang="en-US" altLang="zh-Hans" sz="3000" dirty="0">
                <a:solidFill>
                  <a:srgbClr val="FF0000"/>
                </a:solidFill>
              </a:rPr>
              <a:t>explanations!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2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00FCC-680C-6944-B5CF-63E4099B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Proposed</a:t>
            </a:r>
            <a:r>
              <a:rPr lang="zh-Hans" altLang="en-US" dirty="0"/>
              <a:t> </a:t>
            </a:r>
            <a:r>
              <a:rPr lang="en-US" altLang="zh-Hans" dirty="0"/>
              <a:t>VQA-E</a:t>
            </a:r>
            <a:r>
              <a:rPr lang="zh-Hans" altLang="en-US" dirty="0"/>
              <a:t> </a:t>
            </a:r>
            <a:r>
              <a:rPr lang="en-US" altLang="zh-Hans" dirty="0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675E9-30E3-2F43-8C7A-55BFF5E9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s" dirty="0"/>
              <a:t>&gt;</a:t>
            </a:r>
            <a:r>
              <a:rPr lang="zh-Hans" altLang="en-US" dirty="0"/>
              <a:t> </a:t>
            </a:r>
            <a:r>
              <a:rPr lang="en-US" altLang="zh-Hans" dirty="0"/>
              <a:t>108K</a:t>
            </a:r>
            <a:r>
              <a:rPr lang="zh-Hans" altLang="en-US" dirty="0"/>
              <a:t> </a:t>
            </a:r>
            <a:r>
              <a:rPr lang="en-US" altLang="zh-Hans" dirty="0"/>
              <a:t>images</a:t>
            </a:r>
            <a:r>
              <a:rPr lang="zh-Hans" altLang="en-US" dirty="0"/>
              <a:t> </a:t>
            </a:r>
            <a:r>
              <a:rPr lang="en-US" altLang="zh-Hans" dirty="0"/>
              <a:t>(from</a:t>
            </a:r>
            <a:r>
              <a:rPr lang="zh-Hans" altLang="en-US" dirty="0"/>
              <a:t> </a:t>
            </a:r>
            <a:r>
              <a:rPr lang="en-US" altLang="zh-Hans" dirty="0"/>
              <a:t>COCO),</a:t>
            </a:r>
            <a:r>
              <a:rPr lang="zh-Hans" altLang="en-US" dirty="0"/>
              <a:t> </a:t>
            </a:r>
            <a:r>
              <a:rPr lang="en-US" altLang="zh-Hans" dirty="0"/>
              <a:t>~270K</a:t>
            </a:r>
            <a:r>
              <a:rPr lang="zh-Hans" altLang="en-US" dirty="0"/>
              <a:t> </a:t>
            </a:r>
            <a:r>
              <a:rPr lang="en-US" altLang="zh-Hans" dirty="0"/>
              <a:t>&lt;Q,</a:t>
            </a:r>
            <a:r>
              <a:rPr lang="zh-Hans" altLang="en-US" dirty="0"/>
              <a:t> </a:t>
            </a:r>
            <a:r>
              <a:rPr lang="en-US" altLang="zh-Hans" dirty="0"/>
              <a:t>A,</a:t>
            </a:r>
            <a:r>
              <a:rPr lang="zh-Hans" altLang="en-US" dirty="0"/>
              <a:t> </a:t>
            </a:r>
            <a:r>
              <a:rPr lang="en-US" altLang="zh-Hans" dirty="0"/>
              <a:t>E&gt;</a:t>
            </a:r>
            <a:r>
              <a:rPr lang="zh-Hans" altLang="en-US" dirty="0"/>
              <a:t> </a:t>
            </a:r>
            <a:r>
              <a:rPr lang="en-US" altLang="zh-Hans" dirty="0"/>
              <a:t>pairs</a:t>
            </a:r>
          </a:p>
          <a:p>
            <a:r>
              <a:rPr lang="en-US" altLang="zh-Hans" dirty="0"/>
              <a:t>Explanations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i="1" dirty="0"/>
              <a:t>synthesized</a:t>
            </a:r>
            <a:r>
              <a:rPr lang="en-US" altLang="zh-Hans" dirty="0"/>
              <a:t>,</a:t>
            </a:r>
            <a:r>
              <a:rPr lang="zh-Hans" altLang="en-US" dirty="0"/>
              <a:t> </a:t>
            </a:r>
            <a:r>
              <a:rPr lang="en-US" altLang="zh-Hans" dirty="0"/>
              <a:t>paired</a:t>
            </a:r>
            <a:r>
              <a:rPr lang="zh-Hans" altLang="en-US" dirty="0"/>
              <a:t> </a:t>
            </a:r>
            <a:r>
              <a:rPr lang="en-US" altLang="zh-Hans" dirty="0"/>
              <a:t>with</a:t>
            </a:r>
            <a:r>
              <a:rPr lang="zh-Hans" altLang="en-US" dirty="0"/>
              <a:t> </a:t>
            </a:r>
            <a:r>
              <a:rPr lang="en-US" altLang="zh-Hans" dirty="0"/>
              <a:t>confidence</a:t>
            </a:r>
            <a:r>
              <a:rPr lang="zh-Hans" altLang="en-US" dirty="0"/>
              <a:t> </a:t>
            </a:r>
            <a:r>
              <a:rPr lang="en-US" altLang="zh-Hans" dirty="0"/>
              <a:t>scores.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2E4C1-343E-DB43-B9BE-222947A6F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256350"/>
            <a:ext cx="10649905" cy="263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3FC9-4C28-9F49-9006-3011E461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s" dirty="0"/>
              <a:t>Explanation</a:t>
            </a:r>
            <a:r>
              <a:rPr lang="zh-Hans" altLang="en-US" dirty="0"/>
              <a:t> </a:t>
            </a:r>
            <a:r>
              <a:rPr lang="en-US" altLang="zh-Hans" dirty="0"/>
              <a:t>Synthesis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1DC6A-0012-ED48-B5FD-70249BB27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3" y="3749532"/>
            <a:ext cx="2296210" cy="1528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1BECED-F482-5E42-9ADD-EC63F1CE5394}"/>
              </a:ext>
            </a:extLst>
          </p:cNvPr>
          <p:cNvSpPr txBox="1"/>
          <p:nvPr/>
        </p:nvSpPr>
        <p:spPr>
          <a:xfrm>
            <a:off x="792003" y="2829984"/>
            <a:ext cx="2296209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altLang="en-US" sz="1200" b="1" dirty="0"/>
              <a:t>C</a:t>
            </a:r>
            <a:r>
              <a:rPr lang="en-SG" altLang="en-US" sz="1200" dirty="0"/>
              <a:t>: Group of people tasting wine next to </a:t>
            </a:r>
            <a:r>
              <a:rPr lang="en-SG" altLang="en-US" sz="1200" dirty="0">
                <a:solidFill>
                  <a:srgbClr val="FF0000"/>
                </a:solidFill>
              </a:rPr>
              <a:t>some barrels.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1E0561-A317-134A-B771-959FBC30D9A4}"/>
              </a:ext>
            </a:extLst>
          </p:cNvPr>
          <p:cNvGrpSpPr/>
          <p:nvPr/>
        </p:nvGrpSpPr>
        <p:grpSpPr>
          <a:xfrm>
            <a:off x="3826053" y="4812685"/>
            <a:ext cx="2945633" cy="1830158"/>
            <a:chOff x="7323454" y="1096819"/>
            <a:chExt cx="2918778" cy="17111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EA0ED7-47BA-7348-90F3-8A41E39DB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3454" y="1096819"/>
              <a:ext cx="2918778" cy="1607046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118CCF-E8E6-2B48-A6B8-9FAE1BCF7F3E}"/>
                </a:ext>
              </a:extLst>
            </p:cNvPr>
            <p:cNvSpPr/>
            <p:nvPr/>
          </p:nvSpPr>
          <p:spPr>
            <a:xfrm>
              <a:off x="9410700" y="2183130"/>
              <a:ext cx="640080" cy="624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E44F541-A63E-C34C-BE72-8E689C875C45}"/>
              </a:ext>
            </a:extLst>
          </p:cNvPr>
          <p:cNvGrpSpPr/>
          <p:nvPr/>
        </p:nvGrpSpPr>
        <p:grpSpPr>
          <a:xfrm>
            <a:off x="3541377" y="2576614"/>
            <a:ext cx="3443625" cy="2005283"/>
            <a:chOff x="6776171" y="2945475"/>
            <a:chExt cx="4748312" cy="187167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5A6A09-E545-EE46-AB58-EF6DF2878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6171" y="2945475"/>
              <a:ext cx="4748312" cy="181981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E60F1A-091D-5A44-AD56-6020B45378D2}"/>
                </a:ext>
              </a:extLst>
            </p:cNvPr>
            <p:cNvSpPr/>
            <p:nvPr/>
          </p:nvSpPr>
          <p:spPr>
            <a:xfrm>
              <a:off x="10713720" y="4192309"/>
              <a:ext cx="640080" cy="6248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633EF4-179B-DD46-B122-2E3778449F9E}"/>
              </a:ext>
            </a:extLst>
          </p:cNvPr>
          <p:cNvGrpSpPr/>
          <p:nvPr/>
        </p:nvGrpSpPr>
        <p:grpSpPr>
          <a:xfrm>
            <a:off x="7623408" y="3454604"/>
            <a:ext cx="4009340" cy="2472562"/>
            <a:chOff x="7120269" y="4766280"/>
            <a:chExt cx="4060116" cy="1939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21D6B0-78F5-6042-902C-A7546A5BA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0269" y="4766280"/>
              <a:ext cx="4060116" cy="1738313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E7BABA-27A8-4D4E-8758-783376C7BCFB}"/>
                </a:ext>
              </a:extLst>
            </p:cNvPr>
            <p:cNvSpPr/>
            <p:nvPr/>
          </p:nvSpPr>
          <p:spPr>
            <a:xfrm>
              <a:off x="9608821" y="5831472"/>
              <a:ext cx="1501140" cy="8741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81233DE-715A-704E-B01F-38244FACA078}"/>
              </a:ext>
            </a:extLst>
          </p:cNvPr>
          <p:cNvSpPr txBox="1"/>
          <p:nvPr/>
        </p:nvSpPr>
        <p:spPr>
          <a:xfrm>
            <a:off x="792003" y="5549322"/>
            <a:ext cx="2296209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200" b="1" dirty="0"/>
              <a:t>Q</a:t>
            </a:r>
            <a:r>
              <a:rPr lang="en-SG" sz="1200" dirty="0"/>
              <a:t>: How many wooden barrels do you see?</a:t>
            </a:r>
          </a:p>
          <a:p>
            <a:r>
              <a:rPr lang="en-SG" sz="1200" b="1" dirty="0"/>
              <a:t>A</a:t>
            </a:r>
            <a:r>
              <a:rPr lang="en-SG" sz="1200" dirty="0"/>
              <a:t>: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2A739-74A6-BE48-A234-B63A0A332E1A}"/>
              </a:ext>
            </a:extLst>
          </p:cNvPr>
          <p:cNvSpPr txBox="1"/>
          <p:nvPr/>
        </p:nvSpPr>
        <p:spPr>
          <a:xfrm>
            <a:off x="792003" y="6196604"/>
            <a:ext cx="2296209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200" b="1" dirty="0"/>
              <a:t>S</a:t>
            </a:r>
            <a:r>
              <a:rPr lang="en-SG" sz="1200" dirty="0"/>
              <a:t>: You see </a:t>
            </a:r>
            <a:r>
              <a:rPr lang="en-SG" sz="1200" dirty="0">
                <a:solidFill>
                  <a:srgbClr val="FF0000"/>
                </a:solidFill>
              </a:rPr>
              <a:t>three wooden barrels.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6C546DC-FAA3-7048-A1E2-371A98F160CC}"/>
              </a:ext>
            </a:extLst>
          </p:cNvPr>
          <p:cNvSpPr/>
          <p:nvPr/>
        </p:nvSpPr>
        <p:spPr>
          <a:xfrm rot="1742196">
            <a:off x="7068703" y="3864118"/>
            <a:ext cx="350690" cy="22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FD7B0D-402E-3C4C-89B1-0C7FC382F57B}"/>
              </a:ext>
            </a:extLst>
          </p:cNvPr>
          <p:cNvSpPr txBox="1"/>
          <p:nvPr/>
        </p:nvSpPr>
        <p:spPr>
          <a:xfrm>
            <a:off x="7596535" y="6060136"/>
            <a:ext cx="4078433" cy="2769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altLang="en-US" sz="1200" b="1" dirty="0"/>
              <a:t>E</a:t>
            </a:r>
            <a:r>
              <a:rPr lang="en-SG" altLang="en-US" sz="1200" dirty="0"/>
              <a:t>: Group of people tasting wine next</a:t>
            </a:r>
            <a:r>
              <a:rPr lang="en-SG" altLang="en-US" sz="1200" dirty="0">
                <a:solidFill>
                  <a:schemeClr val="tx1"/>
                </a:solidFill>
              </a:rPr>
              <a:t> to </a:t>
            </a:r>
            <a:r>
              <a:rPr lang="en-SG" altLang="en-US" sz="1200" dirty="0">
                <a:solidFill>
                  <a:srgbClr val="FF0000"/>
                </a:solidFill>
              </a:rPr>
              <a:t>three wooden barrels.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B54B2FB-FC54-1A44-8CEE-C38A7742B98F}"/>
              </a:ext>
            </a:extLst>
          </p:cNvPr>
          <p:cNvSpPr/>
          <p:nvPr/>
        </p:nvSpPr>
        <p:spPr>
          <a:xfrm rot="5400000">
            <a:off x="1810566" y="6004943"/>
            <a:ext cx="259080" cy="2338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61B2CE3-672F-854D-AA27-D0C3A394A0C5}"/>
              </a:ext>
            </a:extLst>
          </p:cNvPr>
          <p:cNvSpPr/>
          <p:nvPr/>
        </p:nvSpPr>
        <p:spPr>
          <a:xfrm rot="19863107">
            <a:off x="7068684" y="5200146"/>
            <a:ext cx="350690" cy="22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573D01A-D895-FA47-936E-F44E4CECFD96}"/>
              </a:ext>
            </a:extLst>
          </p:cNvPr>
          <p:cNvSpPr/>
          <p:nvPr/>
        </p:nvSpPr>
        <p:spPr>
          <a:xfrm>
            <a:off x="3192053" y="5880715"/>
            <a:ext cx="350690" cy="22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F1C77EA-21E6-6944-A532-5F3D191C5363}"/>
              </a:ext>
            </a:extLst>
          </p:cNvPr>
          <p:cNvSpPr/>
          <p:nvPr/>
        </p:nvSpPr>
        <p:spPr>
          <a:xfrm>
            <a:off x="3190687" y="2883763"/>
            <a:ext cx="350690" cy="22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761563-F459-134D-8640-0E9F9CB84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5787" y="1109430"/>
            <a:ext cx="3388441" cy="21476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FE4CDF-03A4-DF4E-98A0-11DC8A9C038E}"/>
              </a:ext>
            </a:extLst>
          </p:cNvPr>
          <p:cNvSpPr txBox="1"/>
          <p:nvPr/>
        </p:nvSpPr>
        <p:spPr>
          <a:xfrm>
            <a:off x="7745787" y="827189"/>
            <a:ext cx="345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Hans" dirty="0"/>
              <a:t>Find</a:t>
            </a:r>
            <a:r>
              <a:rPr lang="zh-Hans" altLang="en-US" dirty="0"/>
              <a:t> </a:t>
            </a:r>
            <a:r>
              <a:rPr lang="en-US" altLang="zh-Hans" dirty="0"/>
              <a:t>the</a:t>
            </a:r>
            <a:r>
              <a:rPr lang="zh-Hans" altLang="en-US" dirty="0"/>
              <a:t> </a:t>
            </a:r>
            <a:r>
              <a:rPr lang="en-US" altLang="zh-Hans" dirty="0"/>
              <a:t>most</a:t>
            </a:r>
            <a:r>
              <a:rPr lang="zh-Hans" altLang="en-US" dirty="0"/>
              <a:t> </a:t>
            </a:r>
            <a:r>
              <a:rPr lang="en-US" altLang="zh-Hans" dirty="0"/>
              <a:t>relevant</a:t>
            </a:r>
            <a:r>
              <a:rPr lang="zh-Hans" altLang="en-US" dirty="0"/>
              <a:t> </a:t>
            </a:r>
            <a:r>
              <a:rPr lang="en-US" altLang="zh-Hans" dirty="0"/>
              <a:t>caption:</a:t>
            </a:r>
            <a:endParaRPr lang="en-US" dirty="0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E34423B-DE50-E542-971C-4313BE5636B6}"/>
              </a:ext>
            </a:extLst>
          </p:cNvPr>
          <p:cNvCxnSpPr/>
          <p:nvPr/>
        </p:nvCxnSpPr>
        <p:spPr>
          <a:xfrm flipV="1">
            <a:off x="2057022" y="1557338"/>
            <a:ext cx="5539513" cy="1272646"/>
          </a:xfrm>
          <a:prstGeom prst="curvedConnector3">
            <a:avLst>
              <a:gd name="adj1" fmla="val 39425"/>
            </a:avLst>
          </a:prstGeom>
          <a:ln w="190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406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10401</TotalTime>
  <Words>919</Words>
  <Application>Microsoft Macintosh PowerPoint</Application>
  <PresentationFormat>Widescreen</PresentationFormat>
  <Paragraphs>136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Crete Round</vt:lpstr>
      <vt:lpstr>宋体</vt:lpstr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VQA-E: Explaining, Elaborating, and Enhancing Your Answers for Visual Questions</vt:lpstr>
      <vt:lpstr>Outline</vt:lpstr>
      <vt:lpstr>Visual Question Answering</vt:lpstr>
      <vt:lpstr>Visual Question Answering with Explanation</vt:lpstr>
      <vt:lpstr>Visual Question Answering with Explanation</vt:lpstr>
      <vt:lpstr>The Benefits of Textual Explanations</vt:lpstr>
      <vt:lpstr>Current VQA Datasets</vt:lpstr>
      <vt:lpstr>Proposed VQA-E Dataset</vt:lpstr>
      <vt:lpstr>Explanation Synthesis</vt:lpstr>
      <vt:lpstr>Similarity Distribution</vt:lpstr>
      <vt:lpstr>Specific v.s. Abstract v.s. Subjective Questions</vt:lpstr>
      <vt:lpstr>Subjective Examples</vt:lpstr>
      <vt:lpstr>Dataset Assessment – User Study</vt:lpstr>
      <vt:lpstr>User Study Results</vt:lpstr>
      <vt:lpstr>Multi-task VQA-E Model</vt:lpstr>
      <vt:lpstr>Variant Image Features</vt:lpstr>
      <vt:lpstr>Soft Target in Answer Prediction</vt:lpstr>
      <vt:lpstr>Model Variants</vt:lpstr>
      <vt:lpstr>Evaluation of Explanation Generation </vt:lpstr>
      <vt:lpstr>Evaluation of Answer Prediction </vt:lpstr>
      <vt:lpstr>Qualitative Examples</vt:lpstr>
      <vt:lpstr>Conclusions</vt:lpstr>
    </vt:vector>
  </TitlesOfParts>
  <Company>Microsoft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VQA-E: Visual Question Answering with Explanations</dc:title>
  <dc:creator>Qing Li</dc:creator>
  <cp:lastModifiedBy>Qing Li</cp:lastModifiedBy>
  <cp:revision>80</cp:revision>
  <dcterms:created xsi:type="dcterms:W3CDTF">2018-01-25T08:20:32Z</dcterms:created>
  <dcterms:modified xsi:type="dcterms:W3CDTF">2018-09-16T08:09:39Z</dcterms:modified>
</cp:coreProperties>
</file>